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8" r:id="rId2"/>
  </p:sldMasterIdLst>
  <p:notesMasterIdLst>
    <p:notesMasterId r:id="rId58"/>
  </p:notesMasterIdLst>
  <p:handoutMasterIdLst>
    <p:handoutMasterId r:id="rId59"/>
  </p:handoutMasterIdLst>
  <p:sldIdLst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8" r:id="rId22"/>
    <p:sldId id="30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313" r:id="rId41"/>
    <p:sldId id="315" r:id="rId42"/>
    <p:sldId id="314" r:id="rId43"/>
    <p:sldId id="292" r:id="rId44"/>
    <p:sldId id="293" r:id="rId45"/>
    <p:sldId id="312" r:id="rId46"/>
    <p:sldId id="294" r:id="rId47"/>
    <p:sldId id="295" r:id="rId48"/>
    <p:sldId id="296" r:id="rId49"/>
    <p:sldId id="297" r:id="rId50"/>
    <p:sldId id="310" r:id="rId51"/>
    <p:sldId id="298" r:id="rId52"/>
    <p:sldId id="299" r:id="rId53"/>
    <p:sldId id="303" r:id="rId54"/>
    <p:sldId id="304" r:id="rId55"/>
    <p:sldId id="305" r:id="rId56"/>
    <p:sldId id="306" r:id="rId5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>
      <p:cViewPr varScale="1">
        <p:scale>
          <a:sx n="59" d="100"/>
          <a:sy n="59" d="100"/>
        </p:scale>
        <p:origin x="1480" y="5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3212A-9844-4B05-9F47-620127DB90B3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94CBC-5EA4-48FC-8425-9D955D9C3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165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A4ED-FA9E-430A-BA04-4F8D562FCCE1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8F021-E1C6-41AB-B0FC-7B390B74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536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6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cIJs</a:t>
            </a:r>
            <a:r>
              <a:rPr lang="en-US" baseline="0" dirty="0" smtClean="0"/>
              <a:t> to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9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0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4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9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0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8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1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/>
          <a:lstStyle/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lang="en-US" spc="-5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/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lang="en-US" spc="-10" smtClean="0"/>
              <a:t>‹#›</a:t>
            </a:fld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9334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69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8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1231900"/>
            <a:ext cx="9144000" cy="317500"/>
          </a:xfrm>
          <a:custGeom>
            <a:avLst/>
            <a:gdLst/>
            <a:ahLst/>
            <a:cxnLst/>
            <a:rect l="l" t="t" r="r" b="b"/>
            <a:pathLst>
              <a:path w="9144000" h="317500">
                <a:moveTo>
                  <a:pt x="0" y="0"/>
                </a:moveTo>
                <a:lnTo>
                  <a:pt x="9144000" y="0"/>
                </a:lnTo>
                <a:lnTo>
                  <a:pt x="91440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27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6900" y="1282700"/>
            <a:ext cx="8547100" cy="228600"/>
          </a:xfrm>
          <a:custGeom>
            <a:avLst/>
            <a:gdLst/>
            <a:ahLst/>
            <a:cxnLst/>
            <a:rect l="l" t="t" r="r" b="b"/>
            <a:pathLst>
              <a:path w="8547100" h="228600">
                <a:moveTo>
                  <a:pt x="0" y="0"/>
                </a:moveTo>
                <a:lnTo>
                  <a:pt x="8547100" y="0"/>
                </a:lnTo>
                <a:lnTo>
                  <a:pt x="85471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11200" y="6210300"/>
            <a:ext cx="8115300" cy="127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4" y="1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1804" y="454659"/>
            <a:ext cx="82003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457960"/>
            <a:ext cx="7774305" cy="2976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453180"/>
            <a:ext cx="6550660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dirty="0" smtClean="0"/>
              <a:t>PhD </a:t>
            </a:r>
            <a:r>
              <a:rPr lang="en-US" spc="-20" dirty="0" err="1" smtClean="0"/>
              <a:t>Furkan</a:t>
            </a:r>
            <a:r>
              <a:rPr lang="en-US" spc="-20" dirty="0" smtClean="0"/>
              <a:t> </a:t>
            </a:r>
            <a:r>
              <a:rPr lang="en-US" spc="-20" dirty="0" err="1" smtClean="0"/>
              <a:t>Gözükara</a:t>
            </a:r>
            <a:r>
              <a:rPr lang="en-US" spc="-20" dirty="0" smtClean="0"/>
              <a:t>, </a:t>
            </a:r>
            <a:r>
              <a:rPr lang="en-US" spc="-20" dirty="0" err="1" smtClean="0"/>
              <a:t>Toros</a:t>
            </a:r>
            <a:r>
              <a:rPr lang="en-US" spc="-20" dirty="0" smtClean="0"/>
              <a:t> University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5E9D7-CDF8-4B6E-AEEA-9D7D88594DB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2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https://github.com/FurkanGozukara/Analysis-of-Algorithms-2019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The Divide-and-Conquer Design  Paradigm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0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3600" y="4864100"/>
            <a:ext cx="571500" cy="508000"/>
          </a:xfrm>
          <a:custGeom>
            <a:avLst/>
            <a:gdLst/>
            <a:ahLst/>
            <a:cxnLst/>
            <a:rect l="l" t="t" r="r" b="b"/>
            <a:pathLst>
              <a:path w="571500" h="508000">
                <a:moveTo>
                  <a:pt x="285750" y="0"/>
                </a:moveTo>
                <a:lnTo>
                  <a:pt x="234387" y="4092"/>
                </a:lnTo>
                <a:lnTo>
                  <a:pt x="186044" y="15890"/>
                </a:lnTo>
                <a:lnTo>
                  <a:pt x="141528" y="34677"/>
                </a:lnTo>
                <a:lnTo>
                  <a:pt x="101647" y="59736"/>
                </a:lnTo>
                <a:lnTo>
                  <a:pt x="67206" y="90349"/>
                </a:lnTo>
                <a:lnTo>
                  <a:pt x="39014" y="125799"/>
                </a:lnTo>
                <a:lnTo>
                  <a:pt x="17877" y="165369"/>
                </a:lnTo>
                <a:lnTo>
                  <a:pt x="4603" y="208342"/>
                </a:lnTo>
                <a:lnTo>
                  <a:pt x="0" y="254000"/>
                </a:lnTo>
                <a:lnTo>
                  <a:pt x="4603" y="299657"/>
                </a:lnTo>
                <a:lnTo>
                  <a:pt x="17877" y="342630"/>
                </a:lnTo>
                <a:lnTo>
                  <a:pt x="39014" y="382200"/>
                </a:lnTo>
                <a:lnTo>
                  <a:pt x="67206" y="417650"/>
                </a:lnTo>
                <a:lnTo>
                  <a:pt x="101647" y="448263"/>
                </a:lnTo>
                <a:lnTo>
                  <a:pt x="141528" y="473322"/>
                </a:lnTo>
                <a:lnTo>
                  <a:pt x="186044" y="492109"/>
                </a:lnTo>
                <a:lnTo>
                  <a:pt x="234387" y="503907"/>
                </a:lnTo>
                <a:lnTo>
                  <a:pt x="285750" y="508000"/>
                </a:lnTo>
                <a:lnTo>
                  <a:pt x="337112" y="503907"/>
                </a:lnTo>
                <a:lnTo>
                  <a:pt x="385455" y="492109"/>
                </a:lnTo>
                <a:lnTo>
                  <a:pt x="429971" y="473322"/>
                </a:lnTo>
                <a:lnTo>
                  <a:pt x="469852" y="448263"/>
                </a:lnTo>
                <a:lnTo>
                  <a:pt x="504293" y="417650"/>
                </a:lnTo>
                <a:lnTo>
                  <a:pt x="532485" y="382200"/>
                </a:lnTo>
                <a:lnTo>
                  <a:pt x="553622" y="342630"/>
                </a:lnTo>
                <a:lnTo>
                  <a:pt x="566896" y="299657"/>
                </a:lnTo>
                <a:lnTo>
                  <a:pt x="571500" y="254000"/>
                </a:lnTo>
                <a:lnTo>
                  <a:pt x="566896" y="208342"/>
                </a:lnTo>
                <a:lnTo>
                  <a:pt x="553622" y="165369"/>
                </a:lnTo>
                <a:lnTo>
                  <a:pt x="532485" y="125799"/>
                </a:lnTo>
                <a:lnTo>
                  <a:pt x="504293" y="90349"/>
                </a:lnTo>
                <a:lnTo>
                  <a:pt x="469852" y="59736"/>
                </a:lnTo>
                <a:lnTo>
                  <a:pt x="429971" y="34677"/>
                </a:lnTo>
                <a:lnTo>
                  <a:pt x="385455" y="15890"/>
                </a:lnTo>
                <a:lnTo>
                  <a:pt x="337112" y="4092"/>
                </a:lnTo>
                <a:lnTo>
                  <a:pt x="28575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6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84600" y="234950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15900" y="0"/>
                </a:moveTo>
                <a:lnTo>
                  <a:pt x="166395" y="5701"/>
                </a:lnTo>
                <a:lnTo>
                  <a:pt x="120951" y="21943"/>
                </a:lnTo>
                <a:lnTo>
                  <a:pt x="80864" y="47430"/>
                </a:lnTo>
                <a:lnTo>
                  <a:pt x="47430" y="80864"/>
                </a:lnTo>
                <a:lnTo>
                  <a:pt x="21943" y="120951"/>
                </a:lnTo>
                <a:lnTo>
                  <a:pt x="5701" y="166395"/>
                </a:lnTo>
                <a:lnTo>
                  <a:pt x="0" y="215900"/>
                </a:lnTo>
                <a:lnTo>
                  <a:pt x="5701" y="265404"/>
                </a:lnTo>
                <a:lnTo>
                  <a:pt x="21943" y="310848"/>
                </a:lnTo>
                <a:lnTo>
                  <a:pt x="47430" y="350935"/>
                </a:lnTo>
                <a:lnTo>
                  <a:pt x="80864" y="384369"/>
                </a:lnTo>
                <a:lnTo>
                  <a:pt x="120951" y="409856"/>
                </a:lnTo>
                <a:lnTo>
                  <a:pt x="166395" y="426098"/>
                </a:lnTo>
                <a:lnTo>
                  <a:pt x="215900" y="431800"/>
                </a:lnTo>
                <a:lnTo>
                  <a:pt x="265404" y="426098"/>
                </a:lnTo>
                <a:lnTo>
                  <a:pt x="310848" y="409856"/>
                </a:lnTo>
                <a:lnTo>
                  <a:pt x="350935" y="384369"/>
                </a:lnTo>
                <a:lnTo>
                  <a:pt x="384369" y="350935"/>
                </a:lnTo>
                <a:lnTo>
                  <a:pt x="409856" y="310848"/>
                </a:lnTo>
                <a:lnTo>
                  <a:pt x="426098" y="265404"/>
                </a:lnTo>
                <a:lnTo>
                  <a:pt x="431800" y="215900"/>
                </a:lnTo>
                <a:lnTo>
                  <a:pt x="426098" y="166395"/>
                </a:lnTo>
                <a:lnTo>
                  <a:pt x="409856" y="120951"/>
                </a:lnTo>
                <a:lnTo>
                  <a:pt x="384369" y="80864"/>
                </a:lnTo>
                <a:lnTo>
                  <a:pt x="350935" y="47430"/>
                </a:lnTo>
                <a:lnTo>
                  <a:pt x="310848" y="21943"/>
                </a:lnTo>
                <a:lnTo>
                  <a:pt x="265404" y="5701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2349500"/>
            <a:ext cx="647700" cy="571500"/>
          </a:xfrm>
          <a:custGeom>
            <a:avLst/>
            <a:gdLst/>
            <a:ahLst/>
            <a:cxnLst/>
            <a:rect l="l" t="t" r="r" b="b"/>
            <a:pathLst>
              <a:path w="647700" h="571500">
                <a:moveTo>
                  <a:pt x="323850" y="0"/>
                </a:moveTo>
                <a:lnTo>
                  <a:pt x="271320" y="3740"/>
                </a:lnTo>
                <a:lnTo>
                  <a:pt x="221489" y="14568"/>
                </a:lnTo>
                <a:lnTo>
                  <a:pt x="175023" y="31895"/>
                </a:lnTo>
                <a:lnTo>
                  <a:pt x="132589" y="55134"/>
                </a:lnTo>
                <a:lnTo>
                  <a:pt x="94854" y="83696"/>
                </a:lnTo>
                <a:lnTo>
                  <a:pt x="62485" y="116991"/>
                </a:lnTo>
                <a:lnTo>
                  <a:pt x="36148" y="154433"/>
                </a:lnTo>
                <a:lnTo>
                  <a:pt x="16510" y="195432"/>
                </a:lnTo>
                <a:lnTo>
                  <a:pt x="4238" y="239401"/>
                </a:lnTo>
                <a:lnTo>
                  <a:pt x="0" y="285750"/>
                </a:lnTo>
                <a:lnTo>
                  <a:pt x="4238" y="332098"/>
                </a:lnTo>
                <a:lnTo>
                  <a:pt x="16510" y="376067"/>
                </a:lnTo>
                <a:lnTo>
                  <a:pt x="36148" y="417066"/>
                </a:lnTo>
                <a:lnTo>
                  <a:pt x="62485" y="454508"/>
                </a:lnTo>
                <a:lnTo>
                  <a:pt x="94854" y="487803"/>
                </a:lnTo>
                <a:lnTo>
                  <a:pt x="132589" y="516365"/>
                </a:lnTo>
                <a:lnTo>
                  <a:pt x="175023" y="539604"/>
                </a:lnTo>
                <a:lnTo>
                  <a:pt x="221489" y="556931"/>
                </a:lnTo>
                <a:lnTo>
                  <a:pt x="271320" y="567759"/>
                </a:lnTo>
                <a:lnTo>
                  <a:pt x="323850" y="571500"/>
                </a:lnTo>
                <a:lnTo>
                  <a:pt x="376379" y="567759"/>
                </a:lnTo>
                <a:lnTo>
                  <a:pt x="426210" y="556931"/>
                </a:lnTo>
                <a:lnTo>
                  <a:pt x="472676" y="539604"/>
                </a:lnTo>
                <a:lnTo>
                  <a:pt x="515110" y="516365"/>
                </a:lnTo>
                <a:lnTo>
                  <a:pt x="552845" y="487803"/>
                </a:lnTo>
                <a:lnTo>
                  <a:pt x="585214" y="454508"/>
                </a:lnTo>
                <a:lnTo>
                  <a:pt x="611551" y="417066"/>
                </a:lnTo>
                <a:lnTo>
                  <a:pt x="631189" y="376067"/>
                </a:lnTo>
                <a:lnTo>
                  <a:pt x="643461" y="332098"/>
                </a:lnTo>
                <a:lnTo>
                  <a:pt x="647700" y="285750"/>
                </a:lnTo>
                <a:lnTo>
                  <a:pt x="643461" y="239401"/>
                </a:lnTo>
                <a:lnTo>
                  <a:pt x="631189" y="195432"/>
                </a:lnTo>
                <a:lnTo>
                  <a:pt x="611551" y="154433"/>
                </a:lnTo>
                <a:lnTo>
                  <a:pt x="585214" y="116991"/>
                </a:lnTo>
                <a:lnTo>
                  <a:pt x="552845" y="83696"/>
                </a:lnTo>
                <a:lnTo>
                  <a:pt x="515110" y="55134"/>
                </a:lnTo>
                <a:lnTo>
                  <a:pt x="472676" y="31895"/>
                </a:lnTo>
                <a:lnTo>
                  <a:pt x="426210" y="14568"/>
                </a:lnTo>
                <a:lnTo>
                  <a:pt x="376379" y="3740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5300" y="2273300"/>
            <a:ext cx="939800" cy="584200"/>
          </a:xfrm>
          <a:custGeom>
            <a:avLst/>
            <a:gdLst/>
            <a:ahLst/>
            <a:cxnLst/>
            <a:rect l="l" t="t" r="r" b="b"/>
            <a:pathLst>
              <a:path w="939800" h="584200">
                <a:moveTo>
                  <a:pt x="469900" y="0"/>
                </a:moveTo>
                <a:lnTo>
                  <a:pt x="410955" y="2275"/>
                </a:lnTo>
                <a:lnTo>
                  <a:pt x="354196" y="8921"/>
                </a:lnTo>
                <a:lnTo>
                  <a:pt x="300062" y="19662"/>
                </a:lnTo>
                <a:lnTo>
                  <a:pt x="248995" y="34225"/>
                </a:lnTo>
                <a:lnTo>
                  <a:pt x="201433" y="52336"/>
                </a:lnTo>
                <a:lnTo>
                  <a:pt x="157818" y="73721"/>
                </a:lnTo>
                <a:lnTo>
                  <a:pt x="118590" y="98107"/>
                </a:lnTo>
                <a:lnTo>
                  <a:pt x="84188" y="125220"/>
                </a:lnTo>
                <a:lnTo>
                  <a:pt x="55054" y="154785"/>
                </a:lnTo>
                <a:lnTo>
                  <a:pt x="31628" y="186529"/>
                </a:lnTo>
                <a:lnTo>
                  <a:pt x="3661" y="255460"/>
                </a:lnTo>
                <a:lnTo>
                  <a:pt x="0" y="292100"/>
                </a:lnTo>
                <a:lnTo>
                  <a:pt x="3661" y="328741"/>
                </a:lnTo>
                <a:lnTo>
                  <a:pt x="31628" y="397675"/>
                </a:lnTo>
                <a:lnTo>
                  <a:pt x="55054" y="429420"/>
                </a:lnTo>
                <a:lnTo>
                  <a:pt x="84188" y="458985"/>
                </a:lnTo>
                <a:lnTo>
                  <a:pt x="118590" y="486097"/>
                </a:lnTo>
                <a:lnTo>
                  <a:pt x="157818" y="510482"/>
                </a:lnTo>
                <a:lnTo>
                  <a:pt x="201433" y="531866"/>
                </a:lnTo>
                <a:lnTo>
                  <a:pt x="248995" y="549977"/>
                </a:lnTo>
                <a:lnTo>
                  <a:pt x="300062" y="564539"/>
                </a:lnTo>
                <a:lnTo>
                  <a:pt x="354196" y="575279"/>
                </a:lnTo>
                <a:lnTo>
                  <a:pt x="410955" y="581924"/>
                </a:lnTo>
                <a:lnTo>
                  <a:pt x="469900" y="584200"/>
                </a:lnTo>
                <a:lnTo>
                  <a:pt x="528841" y="581924"/>
                </a:lnTo>
                <a:lnTo>
                  <a:pt x="585599" y="575279"/>
                </a:lnTo>
                <a:lnTo>
                  <a:pt x="639732" y="564539"/>
                </a:lnTo>
                <a:lnTo>
                  <a:pt x="690799" y="549977"/>
                </a:lnTo>
                <a:lnTo>
                  <a:pt x="738361" y="531866"/>
                </a:lnTo>
                <a:lnTo>
                  <a:pt x="781976" y="510482"/>
                </a:lnTo>
                <a:lnTo>
                  <a:pt x="821205" y="486097"/>
                </a:lnTo>
                <a:lnTo>
                  <a:pt x="855607" y="458985"/>
                </a:lnTo>
                <a:lnTo>
                  <a:pt x="884742" y="429420"/>
                </a:lnTo>
                <a:lnTo>
                  <a:pt x="908169" y="397675"/>
                </a:lnTo>
                <a:lnTo>
                  <a:pt x="936138" y="328741"/>
                </a:lnTo>
                <a:lnTo>
                  <a:pt x="939800" y="292100"/>
                </a:lnTo>
                <a:lnTo>
                  <a:pt x="936138" y="255460"/>
                </a:lnTo>
                <a:lnTo>
                  <a:pt x="908169" y="186529"/>
                </a:lnTo>
                <a:lnTo>
                  <a:pt x="884742" y="154785"/>
                </a:lnTo>
                <a:lnTo>
                  <a:pt x="855607" y="125220"/>
                </a:lnTo>
                <a:lnTo>
                  <a:pt x="821205" y="98107"/>
                </a:lnTo>
                <a:lnTo>
                  <a:pt x="781976" y="73721"/>
                </a:lnTo>
                <a:lnTo>
                  <a:pt x="738361" y="52336"/>
                </a:lnTo>
                <a:lnTo>
                  <a:pt x="690799" y="34225"/>
                </a:lnTo>
                <a:lnTo>
                  <a:pt x="639732" y="19662"/>
                </a:lnTo>
                <a:lnTo>
                  <a:pt x="585599" y="8921"/>
                </a:lnTo>
                <a:lnTo>
                  <a:pt x="528841" y="2275"/>
                </a:lnTo>
                <a:lnTo>
                  <a:pt x="469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5900" y="470699"/>
            <a:ext cx="6569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Recurrence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for </a:t>
            </a: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9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1452" y="2304732"/>
            <a:ext cx="3742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 1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3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solidFill>
                  <a:srgbClr val="009999"/>
                </a:solidFill>
                <a:latin typeface="Arial"/>
                <a:cs typeface="Arial"/>
              </a:rPr>
              <a:t>Ө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(1)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552" y="3520757"/>
            <a:ext cx="162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#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subproblems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8577" y="3520757"/>
            <a:ext cx="1789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subproblem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3304857"/>
            <a:ext cx="1651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work </a:t>
            </a:r>
            <a:r>
              <a:rPr sz="2000" b="1" spc="5" dirty="0">
                <a:latin typeface="Times New Roman"/>
                <a:cs typeface="Times New Roman"/>
              </a:rPr>
              <a:t>dividing  </a:t>
            </a:r>
            <a:r>
              <a:rPr sz="2000" b="1" spc="-5" dirty="0">
                <a:latin typeface="Times New Roman"/>
                <a:cs typeface="Times New Roman"/>
              </a:rPr>
              <a:t>and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combining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3908" y="2787650"/>
            <a:ext cx="1007110" cy="653415"/>
          </a:xfrm>
          <a:custGeom>
            <a:avLst/>
            <a:gdLst/>
            <a:ahLst/>
            <a:cxnLst/>
            <a:rect l="l" t="t" r="r" b="b"/>
            <a:pathLst>
              <a:path w="1007110" h="653414">
                <a:moveTo>
                  <a:pt x="1006741" y="0"/>
                </a:moveTo>
                <a:lnTo>
                  <a:pt x="922058" y="9321"/>
                </a:lnTo>
                <a:lnTo>
                  <a:pt x="939279" y="35991"/>
                </a:lnTo>
                <a:lnTo>
                  <a:pt x="0" y="642365"/>
                </a:lnTo>
                <a:lnTo>
                  <a:pt x="6883" y="653034"/>
                </a:lnTo>
                <a:lnTo>
                  <a:pt x="946162" y="46659"/>
                </a:lnTo>
                <a:lnTo>
                  <a:pt x="979157" y="46659"/>
                </a:lnTo>
                <a:lnTo>
                  <a:pt x="1006741" y="0"/>
                </a:lnTo>
                <a:close/>
              </a:path>
              <a:path w="1007110" h="653414">
                <a:moveTo>
                  <a:pt x="979157" y="46659"/>
                </a:moveTo>
                <a:lnTo>
                  <a:pt x="946162" y="46659"/>
                </a:lnTo>
                <a:lnTo>
                  <a:pt x="963383" y="73342"/>
                </a:lnTo>
                <a:lnTo>
                  <a:pt x="979157" y="4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1750" y="2927350"/>
            <a:ext cx="110489" cy="585470"/>
          </a:xfrm>
          <a:custGeom>
            <a:avLst/>
            <a:gdLst/>
            <a:ahLst/>
            <a:cxnLst/>
            <a:rect l="l" t="t" r="r" b="b"/>
            <a:pathLst>
              <a:path w="110489" h="585470">
                <a:moveTo>
                  <a:pt x="82499" y="0"/>
                </a:moveTo>
                <a:lnTo>
                  <a:pt x="34861" y="70637"/>
                </a:lnTo>
                <a:lnTo>
                  <a:pt x="66344" y="74739"/>
                </a:lnTo>
                <a:lnTo>
                  <a:pt x="0" y="583374"/>
                </a:lnTo>
                <a:lnTo>
                  <a:pt x="12598" y="585025"/>
                </a:lnTo>
                <a:lnTo>
                  <a:pt x="78943" y="76377"/>
                </a:lnTo>
                <a:lnTo>
                  <a:pt x="108998" y="76377"/>
                </a:lnTo>
                <a:lnTo>
                  <a:pt x="82499" y="0"/>
                </a:lnTo>
                <a:close/>
              </a:path>
              <a:path w="110489" h="585470">
                <a:moveTo>
                  <a:pt x="108998" y="76377"/>
                </a:moveTo>
                <a:lnTo>
                  <a:pt x="78943" y="76377"/>
                </a:lnTo>
                <a:lnTo>
                  <a:pt x="110426" y="80492"/>
                </a:lnTo>
                <a:lnTo>
                  <a:pt x="108998" y="7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9350" y="2863850"/>
            <a:ext cx="436880" cy="436880"/>
          </a:xfrm>
          <a:custGeom>
            <a:avLst/>
            <a:gdLst/>
            <a:ahLst/>
            <a:cxnLst/>
            <a:rect l="l" t="t" r="r" b="b"/>
            <a:pathLst>
              <a:path w="436879" h="436879">
                <a:moveTo>
                  <a:pt x="67348" y="58369"/>
                </a:moveTo>
                <a:lnTo>
                  <a:pt x="49390" y="58369"/>
                </a:lnTo>
                <a:lnTo>
                  <a:pt x="427304" y="436295"/>
                </a:lnTo>
                <a:lnTo>
                  <a:pt x="436295" y="427316"/>
                </a:lnTo>
                <a:lnTo>
                  <a:pt x="67348" y="58369"/>
                </a:lnTo>
                <a:close/>
              </a:path>
              <a:path w="436879" h="436879">
                <a:moveTo>
                  <a:pt x="0" y="0"/>
                </a:moveTo>
                <a:lnTo>
                  <a:pt x="26936" y="80822"/>
                </a:lnTo>
                <a:lnTo>
                  <a:pt x="49390" y="58369"/>
                </a:lnTo>
                <a:lnTo>
                  <a:pt x="67348" y="58369"/>
                </a:lnTo>
                <a:lnTo>
                  <a:pt x="58369" y="49390"/>
                </a:lnTo>
                <a:lnTo>
                  <a:pt x="80822" y="269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16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Search: Solving the</a:t>
            </a:r>
            <a:r>
              <a:rPr sz="3600" spc="30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44320"/>
            <a:ext cx="7573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dirty="0">
                <a:latin typeface="Times New Roman"/>
                <a:cs typeface="Times New Roman"/>
              </a:rPr>
              <a:t>Problem: </a:t>
            </a:r>
            <a:r>
              <a:rPr sz="2800" spc="10" dirty="0">
                <a:latin typeface="Times New Roman"/>
                <a:cs typeface="Times New Roman"/>
              </a:rPr>
              <a:t>Compute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, </a:t>
            </a:r>
            <a:r>
              <a:rPr sz="2800" spc="-25" dirty="0">
                <a:latin typeface="Times New Roman"/>
                <a:cs typeface="Times New Roman"/>
              </a:rPr>
              <a:t>where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natural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590800"/>
            <a:ext cx="6781800" cy="2743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58419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459"/>
              </a:spcBef>
            </a:pPr>
            <a:r>
              <a:rPr sz="2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Naive-Power </a:t>
            </a:r>
            <a:r>
              <a:rPr sz="2800" spc="-30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a,</a:t>
            </a:r>
            <a:r>
              <a:rPr sz="28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614805" marR="3089275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614805" marR="568325" indent="914400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Times New Roman"/>
                <a:cs typeface="Times New Roman"/>
              </a:rPr>
              <a:t>.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  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8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5735320"/>
            <a:ext cx="380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25" dirty="0">
                <a:latin typeface="Times New Roman"/>
                <a:cs typeface="Times New Roman"/>
              </a:rPr>
              <a:t>What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complexity?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</a:t>
            </a:r>
            <a:r>
              <a:rPr sz="3600" spc="-40" dirty="0"/>
              <a:t> </a:t>
            </a:r>
            <a:r>
              <a:rPr sz="3600" spc="-5" dirty="0"/>
              <a:t>Number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555740" y="5659120"/>
            <a:ext cx="1795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77840" y="3375666"/>
            <a:ext cx="7734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5739" y="3324860"/>
            <a:ext cx="2013585" cy="11816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932180" indent="-317500">
              <a:lnSpc>
                <a:spcPct val="105800"/>
              </a:lnSpc>
              <a:spcBef>
                <a:spcPts val="100"/>
              </a:spcBef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n/2 </a:t>
            </a:r>
            <a:r>
              <a:rPr sz="1700" dirty="0">
                <a:latin typeface="Times New Roman"/>
                <a:cs typeface="Times New Roman"/>
              </a:rPr>
              <a:t>. </a:t>
            </a:r>
            <a:r>
              <a:rPr sz="3900" spc="44" baseline="-17094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 smtClean="0">
                <a:solidFill>
                  <a:srgbClr val="0000FF"/>
                </a:solidFill>
                <a:latin typeface="Times New Roman"/>
                <a:cs typeface="Times New Roman"/>
              </a:rPr>
              <a:t>n/2  </a:t>
            </a:r>
            <a:endParaRPr lang="en-US" sz="2600" u="sng" spc="20" dirty="0" smtClean="0">
              <a:solidFill>
                <a:srgbClr val="FF0000"/>
              </a:solidFill>
              <a:uFill>
                <a:solidFill>
                  <a:srgbClr val="FF0000"/>
                </a:solidFill>
              </a:uFill>
              <a:latin typeface="Times New Roman"/>
              <a:cs typeface="Times New Roman"/>
            </a:endParaRPr>
          </a:p>
          <a:p>
            <a:pPr marL="330200" marR="932180" indent="-317500">
              <a:lnSpc>
                <a:spcPct val="105800"/>
              </a:lnSpc>
              <a:spcBef>
                <a:spcPts val="10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2700">
              <a:lnSpc>
                <a:spcPts val="2400"/>
              </a:lnSpc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3900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3900" baseline="-17094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7840" y="4173220"/>
            <a:ext cx="1346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6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odd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6800" y="3505200"/>
            <a:ext cx="292100" cy="1079500"/>
          </a:xfrm>
          <a:custGeom>
            <a:avLst/>
            <a:gdLst/>
            <a:ahLst/>
            <a:cxnLst/>
            <a:rect l="l" t="t" r="r" b="b"/>
            <a:pathLst>
              <a:path w="292100" h="1079500">
                <a:moveTo>
                  <a:pt x="292100" y="1079500"/>
                </a:moveTo>
                <a:lnTo>
                  <a:pt x="245936" y="1073295"/>
                </a:lnTo>
                <a:lnTo>
                  <a:pt x="205844" y="1056018"/>
                </a:lnTo>
                <a:lnTo>
                  <a:pt x="174228" y="1029671"/>
                </a:lnTo>
                <a:lnTo>
                  <a:pt x="153494" y="996261"/>
                </a:lnTo>
                <a:lnTo>
                  <a:pt x="146049" y="957791"/>
                </a:lnTo>
                <a:lnTo>
                  <a:pt x="146051" y="607484"/>
                </a:lnTo>
                <a:lnTo>
                  <a:pt x="138605" y="569014"/>
                </a:lnTo>
                <a:lnTo>
                  <a:pt x="117871" y="535604"/>
                </a:lnTo>
                <a:lnTo>
                  <a:pt x="86255" y="509258"/>
                </a:lnTo>
                <a:lnTo>
                  <a:pt x="46163" y="491980"/>
                </a:lnTo>
                <a:lnTo>
                  <a:pt x="0" y="485775"/>
                </a:lnTo>
                <a:lnTo>
                  <a:pt x="46163" y="479570"/>
                </a:lnTo>
                <a:lnTo>
                  <a:pt x="86255" y="462292"/>
                </a:lnTo>
                <a:lnTo>
                  <a:pt x="117871" y="435945"/>
                </a:lnTo>
                <a:lnTo>
                  <a:pt x="138605" y="402535"/>
                </a:lnTo>
                <a:lnTo>
                  <a:pt x="146051" y="364066"/>
                </a:lnTo>
                <a:lnTo>
                  <a:pt x="146051" y="121709"/>
                </a:lnTo>
                <a:lnTo>
                  <a:pt x="153496" y="83239"/>
                </a:lnTo>
                <a:lnTo>
                  <a:pt x="174230" y="49829"/>
                </a:lnTo>
                <a:lnTo>
                  <a:pt x="205845" y="23482"/>
                </a:lnTo>
                <a:lnTo>
                  <a:pt x="245938" y="6204"/>
                </a:lnTo>
                <a:lnTo>
                  <a:pt x="292101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7339" y="3754120"/>
            <a:ext cx="594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50" spc="-3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-44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639" y="2433320"/>
            <a:ext cx="1584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Basic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idea:</a:t>
            </a:r>
            <a:endParaRPr sz="28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blipFill>
                <a:blip r:embed="rId2"/>
                <a:stretch>
                  <a:fillRect l="-1698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blipFill>
                <a:blip r:embed="rId3"/>
                <a:stretch>
                  <a:fillRect l="-169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kdörtgen 8"/>
          <p:cNvSpPr/>
          <p:nvPr/>
        </p:nvSpPr>
        <p:spPr>
          <a:xfrm>
            <a:off x="6329499" y="3355653"/>
            <a:ext cx="775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u="sng" spc="20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even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09600" y="1905000"/>
            <a:ext cx="7315200" cy="41148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0922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860"/>
              </a:spcBef>
            </a:pPr>
            <a:r>
              <a:rPr sz="2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POWER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  <a:spcBef>
                <a:spcPts val="20"/>
              </a:spcBef>
            </a:pP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= 0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462405">
              <a:lnSpc>
                <a:spcPts val="284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even</a:t>
            </a:r>
            <a:r>
              <a:rPr sz="2400" spc="-2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2072639">
              <a:lnSpc>
                <a:spcPts val="2900"/>
              </a:lnSpc>
              <a:spcBef>
                <a:spcPts val="4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n/2)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odd</a:t>
            </a:r>
            <a:r>
              <a:rPr sz="24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1615440">
              <a:lnSpc>
                <a:spcPts val="2800"/>
              </a:lnSpc>
              <a:spcBef>
                <a:spcPts val="1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54659"/>
            <a:ext cx="7317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Powering a Number: </a:t>
            </a:r>
            <a:r>
              <a:rPr spc="5" dirty="0"/>
              <a:t>Solving </a:t>
            </a:r>
            <a:r>
              <a:rPr dirty="0"/>
              <a:t>the</a:t>
            </a:r>
            <a:r>
              <a:rPr spc="-190" dirty="0"/>
              <a:t> </a:t>
            </a:r>
            <a:r>
              <a:rPr spc="-10" dirty="0"/>
              <a:t>Recurrence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00" y="5410200"/>
            <a:ext cx="4506634" cy="685800"/>
          </a:xfrm>
          <a:custGeom>
            <a:avLst/>
            <a:gdLst/>
            <a:ahLst/>
            <a:cxnLst/>
            <a:rect l="l" t="t" r="r" b="b"/>
            <a:pathLst>
              <a:path w="3352800" h="685800">
                <a:moveTo>
                  <a:pt x="0" y="0"/>
                </a:moveTo>
                <a:lnTo>
                  <a:pt x="3352800" y="0"/>
                </a:lnTo>
                <a:lnTo>
                  <a:pt x="3352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4900" y="3009900"/>
            <a:ext cx="749300" cy="212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4750" y="3054350"/>
            <a:ext cx="6096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0300" y="3695700"/>
            <a:ext cx="23495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0150" y="3740150"/>
            <a:ext cx="22098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0150" y="37401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0"/>
                </a:moveTo>
                <a:lnTo>
                  <a:pt x="2209801" y="0"/>
                </a:lnTo>
                <a:lnTo>
                  <a:pt x="22098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00" y="3695700"/>
            <a:ext cx="7493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550" y="3740150"/>
            <a:ext cx="6096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550" y="37401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0"/>
                </a:lnTo>
                <a:lnTo>
                  <a:pt x="609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7575" y="470699"/>
            <a:ext cx="476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Matrix</a:t>
            </a:r>
            <a:r>
              <a:rPr sz="4000" b="1" spc="-2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052" y="1552575"/>
            <a:ext cx="451294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1282065" algn="l"/>
              </a:tabLst>
            </a:pPr>
            <a:r>
              <a:rPr sz="3200" b="1" dirty="0">
                <a:solidFill>
                  <a:srgbClr val="A50021"/>
                </a:solidFill>
                <a:latin typeface="Times New Roman"/>
                <a:cs typeface="Times New Roman"/>
              </a:rPr>
              <a:t>Input	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A =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[a</a:t>
            </a:r>
            <a:r>
              <a:rPr sz="3150" spc="15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],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B =</a:t>
            </a:r>
            <a:r>
              <a:rPr sz="3200" spc="-14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[b</a:t>
            </a:r>
            <a:r>
              <a:rPr sz="3150" spc="3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].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spc="15" dirty="0">
                <a:solidFill>
                  <a:srgbClr val="A50021"/>
                </a:solidFill>
                <a:latin typeface="Times New Roman"/>
                <a:cs typeface="Times New Roman"/>
              </a:rPr>
              <a:t>Output: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C =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[c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]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r>
              <a:rPr sz="3200" spc="-2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b="1" spc="-44" baseline="26455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B.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9952" y="2982595"/>
            <a:ext cx="4933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49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0252" y="3795395"/>
            <a:ext cx="205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952" y="3566795"/>
            <a:ext cx="4946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30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46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3452" y="3769995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952" y="4481195"/>
            <a:ext cx="5016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84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spc="-21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21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-21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3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4750" y="3054350"/>
            <a:ext cx="622300" cy="1981200"/>
          </a:xfrm>
          <a:prstGeom prst="rect">
            <a:avLst/>
          </a:prstGeom>
          <a:ln w="12700">
            <a:solidFill>
              <a:srgbClr val="B6DCD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970" marR="3175" algn="ctr">
              <a:lnSpc>
                <a:spcPct val="100000"/>
              </a:lnSpc>
              <a:spcBef>
                <a:spcPts val="235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11</a:t>
            </a:r>
            <a:endParaRPr sz="2100">
              <a:latin typeface="Times New Roman"/>
              <a:cs typeface="Times New Roman"/>
            </a:endParaRPr>
          </a:p>
          <a:p>
            <a:pPr marL="13970" marR="3175" algn="ctr">
              <a:lnSpc>
                <a:spcPct val="100000"/>
              </a:lnSpc>
              <a:spcBef>
                <a:spcPts val="760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21</a:t>
            </a:r>
            <a:endParaRPr sz="2100">
              <a:latin typeface="Times New Roman"/>
              <a:cs typeface="Times New Roman"/>
            </a:endParaRPr>
          </a:p>
          <a:p>
            <a:pPr marL="133985" algn="ctr">
              <a:lnSpc>
                <a:spcPts val="3565"/>
              </a:lnSpc>
              <a:spcBef>
                <a:spcPts val="3360"/>
              </a:spcBef>
            </a:pPr>
            <a:r>
              <a:rPr sz="4800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i="1" spc="50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2452" y="2886075"/>
            <a:ext cx="1587500" cy="21082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33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8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5452" y="5547995"/>
            <a:ext cx="3014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" baseline="12152" dirty="0">
                <a:latin typeface="Times New Roman"/>
                <a:cs typeface="Times New Roman"/>
              </a:rPr>
              <a:t>c</a:t>
            </a:r>
            <a:r>
              <a:rPr sz="2100" spc="-5" dirty="0">
                <a:latin typeface="Times New Roman"/>
                <a:cs typeface="Times New Roman"/>
              </a:rPr>
              <a:t>ij </a:t>
            </a:r>
            <a:r>
              <a:rPr sz="4800" baseline="12152" dirty="0">
                <a:latin typeface="Times New Roman"/>
                <a:cs typeface="Times New Roman"/>
              </a:rPr>
              <a:t>=</a:t>
            </a:r>
            <a:r>
              <a:rPr sz="4800" spc="-712" baseline="12152" dirty="0">
                <a:latin typeface="Times New Roman"/>
                <a:cs typeface="Times New Roman"/>
              </a:rPr>
              <a:t> </a:t>
            </a:r>
            <a:r>
              <a:rPr sz="4800" spc="30" baseline="12152" dirty="0">
                <a:latin typeface="Times New Roman"/>
                <a:cs typeface="Times New Roman"/>
              </a:rPr>
              <a:t>∑</a:t>
            </a:r>
            <a:r>
              <a:rPr sz="2100" spc="20" dirty="0">
                <a:latin typeface="Times New Roman"/>
                <a:cs typeface="Times New Roman"/>
              </a:rPr>
              <a:t>1≤ </a:t>
            </a:r>
            <a:r>
              <a:rPr sz="2100" dirty="0">
                <a:latin typeface="Times New Roman"/>
                <a:cs typeface="Times New Roman"/>
              </a:rPr>
              <a:t>k ≤ n </a:t>
            </a:r>
            <a:r>
              <a:rPr sz="4800" spc="-7" baseline="12152" dirty="0">
                <a:latin typeface="Times New Roman"/>
                <a:cs typeface="Times New Roman"/>
              </a:rPr>
              <a:t>a</a:t>
            </a:r>
            <a:r>
              <a:rPr sz="2100" spc="-5" dirty="0">
                <a:latin typeface="Times New Roman"/>
                <a:cs typeface="Times New Roman"/>
              </a:rPr>
              <a:t>ik </a:t>
            </a:r>
            <a:r>
              <a:rPr sz="4800" spc="37" baseline="12152" dirty="0">
                <a:latin typeface="Times New Roman"/>
                <a:cs typeface="Times New Roman"/>
              </a:rPr>
              <a:t>.b</a:t>
            </a:r>
            <a:r>
              <a:rPr sz="2100" spc="25" dirty="0">
                <a:latin typeface="Times New Roman"/>
                <a:cs typeface="Times New Roman"/>
              </a:rPr>
              <a:t>kj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9850" y="1708150"/>
            <a:ext cx="292100" cy="1003300"/>
          </a:xfrm>
          <a:custGeom>
            <a:avLst/>
            <a:gdLst/>
            <a:ahLst/>
            <a:cxnLst/>
            <a:rect l="l" t="t" r="r" b="b"/>
            <a:pathLst>
              <a:path w="292100" h="1003300">
                <a:moveTo>
                  <a:pt x="0" y="0"/>
                </a:moveTo>
                <a:lnTo>
                  <a:pt x="56849" y="6711"/>
                </a:lnTo>
                <a:lnTo>
                  <a:pt x="103273" y="25012"/>
                </a:lnTo>
                <a:lnTo>
                  <a:pt x="134572" y="52157"/>
                </a:lnTo>
                <a:lnTo>
                  <a:pt x="146050" y="85397"/>
                </a:lnTo>
                <a:lnTo>
                  <a:pt x="146050" y="416252"/>
                </a:lnTo>
                <a:lnTo>
                  <a:pt x="157527" y="449493"/>
                </a:lnTo>
                <a:lnTo>
                  <a:pt x="188827" y="476637"/>
                </a:lnTo>
                <a:lnTo>
                  <a:pt x="235251" y="494939"/>
                </a:lnTo>
                <a:lnTo>
                  <a:pt x="292101" y="501650"/>
                </a:lnTo>
                <a:lnTo>
                  <a:pt x="235251" y="508361"/>
                </a:lnTo>
                <a:lnTo>
                  <a:pt x="188827" y="526662"/>
                </a:lnTo>
                <a:lnTo>
                  <a:pt x="157527" y="553807"/>
                </a:lnTo>
                <a:lnTo>
                  <a:pt x="146050" y="587048"/>
                </a:lnTo>
                <a:lnTo>
                  <a:pt x="146050" y="917902"/>
                </a:lnTo>
                <a:lnTo>
                  <a:pt x="134572" y="951143"/>
                </a:lnTo>
                <a:lnTo>
                  <a:pt x="103273" y="978288"/>
                </a:lnTo>
                <a:lnTo>
                  <a:pt x="56849" y="996589"/>
                </a:lnTo>
                <a:lnTo>
                  <a:pt x="0" y="1003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11190" y="1858645"/>
            <a:ext cx="2717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i , j = 1, 2, ... ,</a:t>
            </a:r>
            <a:r>
              <a:rPr sz="3200" spc="-9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23847" y="4228465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3572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5959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0959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19247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11634" y="4155440"/>
            <a:ext cx="980440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17877" y="4272584"/>
            <a:ext cx="186067" cy="1899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9538" y="4313834"/>
            <a:ext cx="195135" cy="181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65263" y="4260964"/>
            <a:ext cx="179146" cy="197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83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7050" y="3143250"/>
            <a:ext cx="76200" cy="1955800"/>
          </a:xfrm>
          <a:custGeom>
            <a:avLst/>
            <a:gdLst/>
            <a:ahLst/>
            <a:cxnLst/>
            <a:rect l="l" t="t" r="r" b="b"/>
            <a:pathLst>
              <a:path w="76200" h="1955800">
                <a:moveTo>
                  <a:pt x="0" y="1955801"/>
                </a:moveTo>
                <a:lnTo>
                  <a:pt x="29660" y="1942224"/>
                </a:lnTo>
                <a:lnTo>
                  <a:pt x="53881" y="1905199"/>
                </a:lnTo>
                <a:lnTo>
                  <a:pt x="70211" y="1850285"/>
                </a:lnTo>
                <a:lnTo>
                  <a:pt x="76200" y="17830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877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6"/>
                </a:lnTo>
                <a:lnTo>
                  <a:pt x="5988" y="105572"/>
                </a:lnTo>
                <a:lnTo>
                  <a:pt x="22318" y="50628"/>
                </a:lnTo>
                <a:lnTo>
                  <a:pt x="46539" y="13583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85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99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40750" y="30797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2"/>
                </a:lnTo>
                <a:lnTo>
                  <a:pt x="70211" y="105515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Reminder: </a:t>
            </a:r>
            <a:r>
              <a:rPr sz="3600" spc="-25" dirty="0"/>
              <a:t>Merge</a:t>
            </a:r>
            <a:r>
              <a:rPr sz="3600" spc="-35" dirty="0"/>
              <a:t> </a:t>
            </a:r>
            <a:r>
              <a:rPr sz="3600" spc="-5" dirty="0"/>
              <a:t>Sort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58800" y="24892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950" y="25209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6500" y="2336800"/>
            <a:ext cx="12700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0" y="2362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70762" y="2458720"/>
            <a:ext cx="85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470" y="2001520"/>
            <a:ext cx="165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Input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array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3708400"/>
            <a:ext cx="3314700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950" y="3740150"/>
            <a:ext cx="3200400" cy="381000"/>
          </a:xfrm>
          <a:custGeom>
            <a:avLst/>
            <a:gdLst/>
            <a:ahLst/>
            <a:cxnLst/>
            <a:rect l="l" t="t" r="r" b="b"/>
            <a:pathLst>
              <a:path w="3200400" h="381000">
                <a:moveTo>
                  <a:pt x="0" y="0"/>
                </a:moveTo>
                <a:lnTo>
                  <a:pt x="3200401" y="0"/>
                </a:lnTo>
                <a:lnTo>
                  <a:pt x="32004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5400" y="3708400"/>
            <a:ext cx="33909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2550" y="3740150"/>
            <a:ext cx="3276600" cy="381000"/>
          </a:xfrm>
          <a:custGeom>
            <a:avLst/>
            <a:gdLst/>
            <a:ahLst/>
            <a:cxnLst/>
            <a:rect l="l" t="t" r="r" b="b"/>
            <a:pathLst>
              <a:path w="3276600" h="381000">
                <a:moveTo>
                  <a:pt x="0" y="0"/>
                </a:moveTo>
                <a:lnTo>
                  <a:pt x="3276601" y="0"/>
                </a:lnTo>
                <a:lnTo>
                  <a:pt x="32766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70622" y="367792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onqu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4500" y="3441700"/>
            <a:ext cx="35306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541" y="3522446"/>
            <a:ext cx="3201035" cy="118110"/>
          </a:xfrm>
          <a:custGeom>
            <a:avLst/>
            <a:gdLst/>
            <a:ahLst/>
            <a:cxnLst/>
            <a:rect l="l" t="t" r="r" b="b"/>
            <a:pathLst>
              <a:path w="3201035" h="118110">
                <a:moveTo>
                  <a:pt x="101493" y="1397"/>
                </a:moveTo>
                <a:lnTo>
                  <a:pt x="98035" y="1765"/>
                </a:lnTo>
                <a:lnTo>
                  <a:pt x="0" y="58953"/>
                </a:lnTo>
                <a:lnTo>
                  <a:pt x="101064" y="117906"/>
                </a:lnTo>
                <a:lnTo>
                  <a:pt x="108840" y="115862"/>
                </a:lnTo>
                <a:lnTo>
                  <a:pt x="115909" y="103746"/>
                </a:lnTo>
                <a:lnTo>
                  <a:pt x="113861" y="95973"/>
                </a:lnTo>
                <a:lnTo>
                  <a:pt x="72180" y="71653"/>
                </a:lnTo>
                <a:lnTo>
                  <a:pt x="3178749" y="71653"/>
                </a:lnTo>
                <a:lnTo>
                  <a:pt x="3200521" y="58953"/>
                </a:lnTo>
                <a:lnTo>
                  <a:pt x="3178749" y="46253"/>
                </a:lnTo>
                <a:lnTo>
                  <a:pt x="72180" y="46253"/>
                </a:lnTo>
                <a:lnTo>
                  <a:pt x="113861" y="21945"/>
                </a:lnTo>
                <a:lnTo>
                  <a:pt x="115909" y="14160"/>
                </a:lnTo>
                <a:lnTo>
                  <a:pt x="110606" y="5079"/>
                </a:lnTo>
                <a:lnTo>
                  <a:pt x="107779" y="3048"/>
                </a:lnTo>
                <a:lnTo>
                  <a:pt x="101493" y="1397"/>
                </a:lnTo>
                <a:close/>
              </a:path>
              <a:path w="3201035" h="118110">
                <a:moveTo>
                  <a:pt x="3178749" y="71653"/>
                </a:moveTo>
                <a:lnTo>
                  <a:pt x="3128335" y="71653"/>
                </a:lnTo>
                <a:lnTo>
                  <a:pt x="3086653" y="95973"/>
                </a:lnTo>
                <a:lnTo>
                  <a:pt x="3084609" y="103746"/>
                </a:lnTo>
                <a:lnTo>
                  <a:pt x="3091670" y="115862"/>
                </a:lnTo>
                <a:lnTo>
                  <a:pt x="3099455" y="117906"/>
                </a:lnTo>
                <a:lnTo>
                  <a:pt x="3178749" y="71653"/>
                </a:lnTo>
                <a:close/>
              </a:path>
              <a:path w="3201035" h="118110">
                <a:moveTo>
                  <a:pt x="3099455" y="0"/>
                </a:moveTo>
                <a:lnTo>
                  <a:pt x="3091670" y="2044"/>
                </a:lnTo>
                <a:lnTo>
                  <a:pt x="3084609" y="14160"/>
                </a:lnTo>
                <a:lnTo>
                  <a:pt x="3086653" y="21945"/>
                </a:lnTo>
                <a:lnTo>
                  <a:pt x="3128335" y="46253"/>
                </a:lnTo>
                <a:lnTo>
                  <a:pt x="3178749" y="46253"/>
                </a:lnTo>
                <a:lnTo>
                  <a:pt x="3099455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21100" y="3441700"/>
            <a:ext cx="36068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6136" y="3522446"/>
            <a:ext cx="3277235" cy="118110"/>
          </a:xfrm>
          <a:custGeom>
            <a:avLst/>
            <a:gdLst/>
            <a:ahLst/>
            <a:cxnLst/>
            <a:rect l="l" t="t" r="r" b="b"/>
            <a:pathLst>
              <a:path w="3277234" h="118110">
                <a:moveTo>
                  <a:pt x="101498" y="1397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73"/>
                </a:lnTo>
                <a:lnTo>
                  <a:pt x="72186" y="71653"/>
                </a:lnTo>
                <a:lnTo>
                  <a:pt x="3254954" y="71653"/>
                </a:lnTo>
                <a:lnTo>
                  <a:pt x="3276727" y="58953"/>
                </a:lnTo>
                <a:lnTo>
                  <a:pt x="32549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79"/>
                </a:lnTo>
                <a:lnTo>
                  <a:pt x="107784" y="3048"/>
                </a:lnTo>
                <a:lnTo>
                  <a:pt x="101498" y="1397"/>
                </a:lnTo>
                <a:close/>
              </a:path>
              <a:path w="3277234" h="118110">
                <a:moveTo>
                  <a:pt x="3254954" y="71653"/>
                </a:moveTo>
                <a:lnTo>
                  <a:pt x="3204540" y="71653"/>
                </a:lnTo>
                <a:lnTo>
                  <a:pt x="3162858" y="95973"/>
                </a:lnTo>
                <a:lnTo>
                  <a:pt x="3160814" y="103746"/>
                </a:lnTo>
                <a:lnTo>
                  <a:pt x="3167875" y="115862"/>
                </a:lnTo>
                <a:lnTo>
                  <a:pt x="3175660" y="117906"/>
                </a:lnTo>
                <a:lnTo>
                  <a:pt x="3254954" y="71653"/>
                </a:lnTo>
                <a:close/>
              </a:path>
              <a:path w="3277234" h="118110">
                <a:moveTo>
                  <a:pt x="3175660" y="0"/>
                </a:moveTo>
                <a:lnTo>
                  <a:pt x="3167875" y="2044"/>
                </a:lnTo>
                <a:lnTo>
                  <a:pt x="3160814" y="14160"/>
                </a:lnTo>
                <a:lnTo>
                  <a:pt x="3162858" y="21945"/>
                </a:lnTo>
                <a:lnTo>
                  <a:pt x="3204540" y="46253"/>
                </a:lnTo>
                <a:lnTo>
                  <a:pt x="3254954" y="46253"/>
                </a:lnTo>
                <a:lnTo>
                  <a:pt x="317566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58854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4049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6300" y="4165600"/>
            <a:ext cx="838200" cy="901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0313" y="4182567"/>
            <a:ext cx="619125" cy="694690"/>
          </a:xfrm>
          <a:custGeom>
            <a:avLst/>
            <a:gdLst/>
            <a:ahLst/>
            <a:cxnLst/>
            <a:rect l="l" t="t" r="r" b="b"/>
            <a:pathLst>
              <a:path w="619125" h="694689">
                <a:moveTo>
                  <a:pt x="515810" y="633768"/>
                </a:moveTo>
                <a:lnTo>
                  <a:pt x="508647" y="637400"/>
                </a:lnTo>
                <a:lnTo>
                  <a:pt x="504278" y="650735"/>
                </a:lnTo>
                <a:lnTo>
                  <a:pt x="507923" y="657910"/>
                </a:lnTo>
                <a:lnTo>
                  <a:pt x="619125" y="694270"/>
                </a:lnTo>
                <a:lnTo>
                  <a:pt x="609969" y="648766"/>
                </a:lnTo>
                <a:lnTo>
                  <a:pt x="561682" y="648766"/>
                </a:lnTo>
                <a:lnTo>
                  <a:pt x="515810" y="633768"/>
                </a:lnTo>
                <a:close/>
              </a:path>
              <a:path w="619125" h="694689">
                <a:moveTo>
                  <a:pt x="18973" y="0"/>
                </a:moveTo>
                <a:lnTo>
                  <a:pt x="0" y="16865"/>
                </a:lnTo>
                <a:lnTo>
                  <a:pt x="561682" y="648766"/>
                </a:lnTo>
                <a:lnTo>
                  <a:pt x="609969" y="648766"/>
                </a:lnTo>
                <a:lnTo>
                  <a:pt x="606573" y="631888"/>
                </a:lnTo>
                <a:lnTo>
                  <a:pt x="580656" y="631888"/>
                </a:lnTo>
                <a:lnTo>
                  <a:pt x="18973" y="0"/>
                </a:lnTo>
                <a:close/>
              </a:path>
              <a:path w="619125" h="694689">
                <a:moveTo>
                  <a:pt x="589356" y="575119"/>
                </a:moveTo>
                <a:lnTo>
                  <a:pt x="575602" y="577888"/>
                </a:lnTo>
                <a:lnTo>
                  <a:pt x="571144" y="584581"/>
                </a:lnTo>
                <a:lnTo>
                  <a:pt x="580656" y="631888"/>
                </a:lnTo>
                <a:lnTo>
                  <a:pt x="606573" y="631888"/>
                </a:lnTo>
                <a:lnTo>
                  <a:pt x="596049" y="579577"/>
                </a:lnTo>
                <a:lnTo>
                  <a:pt x="589356" y="57511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5500" y="4089400"/>
            <a:ext cx="914400" cy="977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562" y="4106303"/>
            <a:ext cx="695325" cy="770890"/>
          </a:xfrm>
          <a:custGeom>
            <a:avLst/>
            <a:gdLst/>
            <a:ahLst/>
            <a:cxnLst/>
            <a:rect l="l" t="t" r="r" b="b"/>
            <a:pathLst>
              <a:path w="695325" h="770889">
                <a:moveTo>
                  <a:pt x="30505" y="651573"/>
                </a:moveTo>
                <a:lnTo>
                  <a:pt x="23787" y="655980"/>
                </a:lnTo>
                <a:lnTo>
                  <a:pt x="0" y="770534"/>
                </a:lnTo>
                <a:lnTo>
                  <a:pt x="111429" y="734860"/>
                </a:lnTo>
                <a:lnTo>
                  <a:pt x="115112" y="727709"/>
                </a:lnTo>
                <a:lnTo>
                  <a:pt x="114368" y="725385"/>
                </a:lnTo>
                <a:lnTo>
                  <a:pt x="57721" y="725385"/>
                </a:lnTo>
                <a:lnTo>
                  <a:pt x="73014" y="708393"/>
                </a:lnTo>
                <a:lnTo>
                  <a:pt x="38849" y="708393"/>
                </a:lnTo>
                <a:lnTo>
                  <a:pt x="48653" y="661149"/>
                </a:lnTo>
                <a:lnTo>
                  <a:pt x="44246" y="654418"/>
                </a:lnTo>
                <a:lnTo>
                  <a:pt x="30505" y="651573"/>
                </a:lnTo>
                <a:close/>
              </a:path>
              <a:path w="695325" h="770889">
                <a:moveTo>
                  <a:pt x="103682" y="710666"/>
                </a:moveTo>
                <a:lnTo>
                  <a:pt x="57721" y="725385"/>
                </a:lnTo>
                <a:lnTo>
                  <a:pt x="114368" y="725385"/>
                </a:lnTo>
                <a:lnTo>
                  <a:pt x="110832" y="714349"/>
                </a:lnTo>
                <a:lnTo>
                  <a:pt x="103682" y="710666"/>
                </a:lnTo>
                <a:close/>
              </a:path>
              <a:path w="695325" h="770889">
                <a:moveTo>
                  <a:pt x="676401" y="0"/>
                </a:moveTo>
                <a:lnTo>
                  <a:pt x="38849" y="708393"/>
                </a:lnTo>
                <a:lnTo>
                  <a:pt x="73014" y="708393"/>
                </a:lnTo>
                <a:lnTo>
                  <a:pt x="695274" y="16992"/>
                </a:lnTo>
                <a:lnTo>
                  <a:pt x="67640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800" y="53086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5950" y="53403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3932" y="4897120"/>
            <a:ext cx="300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merge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sorted</a:t>
            </a:r>
            <a:r>
              <a:rPr sz="2400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halves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8872" y="5278120"/>
            <a:ext cx="115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" y="454659"/>
            <a:ext cx="9130259" cy="59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amito1358.files.wordpress.com/2013/04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61"/>
            <a:ext cx="9144000" cy="61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2700" y="470699"/>
            <a:ext cx="4436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Standard</a:t>
            </a:r>
            <a:r>
              <a:rPr sz="4000" b="1" spc="3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66FF"/>
                </a:solidFill>
                <a:latin typeface="Times New Roman"/>
                <a:cs typeface="Times New Roman"/>
              </a:rPr>
              <a:t>Algorithm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950" y="1568450"/>
            <a:ext cx="6261100" cy="32385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509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i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j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3576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</a:t>
            </a:r>
            <a:r>
              <a:rPr sz="3200" spc="-18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1866264">
              <a:lnSpc>
                <a:spcPct val="100000"/>
              </a:lnSpc>
              <a:spcBef>
                <a:spcPts val="760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k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2374265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ik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16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kj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5114" y="4935220"/>
            <a:ext cx="3602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A50021"/>
                </a:solidFill>
                <a:latin typeface="Times New Roman"/>
                <a:cs typeface="Times New Roman"/>
              </a:rPr>
              <a:t>Running </a:t>
            </a:r>
            <a:r>
              <a:rPr sz="3200" spc="5" dirty="0">
                <a:solidFill>
                  <a:srgbClr val="A50021"/>
                </a:solidFill>
                <a:latin typeface="Times New Roman"/>
                <a:cs typeface="Times New Roman"/>
              </a:rPr>
              <a:t>time </a:t>
            </a:r>
            <a:r>
              <a:rPr sz="3200" dirty="0">
                <a:solidFill>
                  <a:srgbClr val="A50021"/>
                </a:solidFill>
                <a:latin typeface="Times New Roman"/>
                <a:cs typeface="Times New Roman"/>
              </a:rPr>
              <a:t>=</a:t>
            </a:r>
            <a:r>
              <a:rPr sz="3200" spc="-11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Symbol"/>
                <a:cs typeface="Symbol"/>
              </a:rPr>
              <a:t>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3150" spc="22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26005" algn="l"/>
              </a:tabLst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514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3733800"/>
            <a:ext cx="3352800" cy="2362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167640" marR="180340" algn="just">
              <a:lnSpc>
                <a:spcPct val="125000"/>
              </a:lnSpc>
              <a:spcBef>
                <a:spcPts val="620"/>
              </a:spcBef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43400" y="3733800"/>
            <a:ext cx="419100" cy="2362200"/>
          </a:xfrm>
          <a:custGeom>
            <a:avLst/>
            <a:gdLst/>
            <a:ahLst/>
            <a:cxnLst/>
            <a:rect l="l" t="t" r="r" b="b"/>
            <a:pathLst>
              <a:path w="419100" h="2362200">
                <a:moveTo>
                  <a:pt x="0" y="0"/>
                </a:moveTo>
                <a:lnTo>
                  <a:pt x="55706" y="4255"/>
                </a:lnTo>
                <a:lnTo>
                  <a:pt x="105763" y="16264"/>
                </a:lnTo>
                <a:lnTo>
                  <a:pt x="148174" y="34891"/>
                </a:lnTo>
                <a:lnTo>
                  <a:pt x="180940" y="59001"/>
                </a:lnTo>
                <a:lnTo>
                  <a:pt x="209550" y="119128"/>
                </a:lnTo>
                <a:lnTo>
                  <a:pt x="209550" y="1062960"/>
                </a:lnTo>
                <a:lnTo>
                  <a:pt x="217035" y="1094632"/>
                </a:lnTo>
                <a:lnTo>
                  <a:pt x="270926" y="1147200"/>
                </a:lnTo>
                <a:lnTo>
                  <a:pt x="313336" y="1165827"/>
                </a:lnTo>
                <a:lnTo>
                  <a:pt x="363393" y="1177835"/>
                </a:lnTo>
                <a:lnTo>
                  <a:pt x="419100" y="1182090"/>
                </a:lnTo>
                <a:lnTo>
                  <a:pt x="363393" y="1186346"/>
                </a:lnTo>
                <a:lnTo>
                  <a:pt x="313336" y="1198356"/>
                </a:lnTo>
                <a:lnTo>
                  <a:pt x="270926" y="1216984"/>
                </a:lnTo>
                <a:lnTo>
                  <a:pt x="238159" y="1241095"/>
                </a:lnTo>
                <a:lnTo>
                  <a:pt x="209550" y="1301220"/>
                </a:lnTo>
                <a:lnTo>
                  <a:pt x="209550" y="2243071"/>
                </a:lnTo>
                <a:lnTo>
                  <a:pt x="202064" y="2274739"/>
                </a:lnTo>
                <a:lnTo>
                  <a:pt x="180940" y="2303196"/>
                </a:lnTo>
                <a:lnTo>
                  <a:pt x="148174" y="2327307"/>
                </a:lnTo>
                <a:lnTo>
                  <a:pt x="105763" y="2345935"/>
                </a:lnTo>
                <a:lnTo>
                  <a:pt x="55706" y="2357945"/>
                </a:lnTo>
                <a:lnTo>
                  <a:pt x="0" y="236220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53813" y="4287520"/>
            <a:ext cx="420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8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mults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3813" y="5024120"/>
            <a:ext cx="408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adds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1600200"/>
            <a:ext cx="8991600" cy="4572000"/>
          </a:xfrm>
          <a:custGeom>
            <a:avLst/>
            <a:gdLst/>
            <a:ahLst/>
            <a:cxnLst/>
            <a:rect l="l" t="t" r="r" b="b"/>
            <a:pathLst>
              <a:path w="8991600" h="4572000">
                <a:moveTo>
                  <a:pt x="0" y="0"/>
                </a:moveTo>
                <a:lnTo>
                  <a:pt x="8991600" y="0"/>
                </a:lnTo>
                <a:lnTo>
                  <a:pt x="89916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340" y="1415542"/>
            <a:ext cx="8496300" cy="467296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6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6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B)</a:t>
            </a:r>
            <a:endParaRPr sz="26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780"/>
              </a:spcBef>
            </a:pPr>
            <a:r>
              <a:rPr sz="2000" i="1" spc="20" dirty="0">
                <a:latin typeface="Times New Roman"/>
                <a:cs typeface="Times New Roman"/>
              </a:rPr>
              <a:t>// </a:t>
            </a:r>
            <a:r>
              <a:rPr sz="2000" i="1" dirty="0">
                <a:latin typeface="Times New Roman"/>
                <a:cs typeface="Times New Roman"/>
              </a:rPr>
              <a:t>Assuming </a:t>
            </a:r>
            <a:r>
              <a:rPr sz="2000" i="1" spc="10" dirty="0">
                <a:latin typeface="Times New Roman"/>
                <a:cs typeface="Times New Roman"/>
              </a:rPr>
              <a:t>that both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and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2000" i="1" spc="-30" dirty="0">
                <a:latin typeface="Times New Roman"/>
                <a:cs typeface="Times New Roman"/>
              </a:rPr>
              <a:t>are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nxn</a:t>
            </a:r>
            <a:r>
              <a:rPr sz="2000" i="1" spc="-3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matrices</a:t>
            </a:r>
            <a:endParaRPr sz="20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600"/>
              </a:spcBef>
            </a:pP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= 1 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6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600" b="1" spc="-5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 * B</a:t>
            </a: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780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else</a:t>
            </a:r>
            <a:endParaRPr sz="2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80"/>
              </a:spcBef>
            </a:pPr>
            <a:r>
              <a:rPr sz="2600" spc="-5" dirty="0">
                <a:latin typeface="Times New Roman"/>
                <a:cs typeface="Times New Roman"/>
              </a:rPr>
              <a:t>partition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A,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600" spc="-20" dirty="0">
                <a:latin typeface="Times New Roman"/>
                <a:cs typeface="Times New Roman"/>
              </a:rPr>
              <a:t>,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600" spc="20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shown</a:t>
            </a:r>
            <a:r>
              <a:rPr sz="2600" spc="-24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before</a:t>
            </a:r>
            <a:endParaRPr sz="2600">
              <a:latin typeface="Times New Roman"/>
              <a:cs typeface="Times New Roman"/>
            </a:endParaRPr>
          </a:p>
          <a:p>
            <a:pPr marL="927100" marR="17780">
              <a:lnSpc>
                <a:spcPts val="3600"/>
              </a:lnSpc>
              <a:spcBef>
                <a:spcPts val="200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3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>
              <a:lnSpc>
                <a:spcPts val="3500"/>
              </a:lnSpc>
              <a:spcBef>
                <a:spcPts val="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10820"/>
            <a:ext cx="6790055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spc="-5" dirty="0"/>
              <a:t>Matrix Multiplication: </a:t>
            </a:r>
            <a:r>
              <a:rPr dirty="0"/>
              <a:t>Divide &amp; </a:t>
            </a:r>
            <a:r>
              <a:rPr spc="-10" dirty="0"/>
              <a:t>Conquer  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21939" y="2001520"/>
            <a:ext cx="3369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90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= 8 </a:t>
            </a:r>
            <a:r>
              <a:rPr sz="2800" spc="-5" dirty="0">
                <a:solidFill>
                  <a:srgbClr val="000090"/>
                </a:solidFill>
                <a:latin typeface="Times New Roman"/>
                <a:cs typeface="Times New Roman"/>
              </a:rPr>
              <a:t>T(n/2)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8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144520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8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054" y="3144520"/>
            <a:ext cx="210439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2900" marR="5080" indent="-33020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0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subproblem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has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n/2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661" y="3144520"/>
            <a:ext cx="1257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4300" marR="5080" indent="-101600">
              <a:lnSpc>
                <a:spcPct val="100699"/>
              </a:lnSpc>
              <a:spcBef>
                <a:spcPts val="8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mat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addition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0900" y="2400300"/>
            <a:ext cx="18161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5949" y="2426931"/>
            <a:ext cx="1605915" cy="783590"/>
          </a:xfrm>
          <a:custGeom>
            <a:avLst/>
            <a:gdLst/>
            <a:ahLst/>
            <a:cxnLst/>
            <a:rect l="l" t="t" r="r" b="b"/>
            <a:pathLst>
              <a:path w="1605914" h="783589">
                <a:moveTo>
                  <a:pt x="73799" y="675322"/>
                </a:moveTo>
                <a:lnTo>
                  <a:pt x="65900" y="676821"/>
                </a:lnTo>
                <a:lnTo>
                  <a:pt x="0" y="773493"/>
                </a:lnTo>
                <a:lnTo>
                  <a:pt x="116585" y="783272"/>
                </a:lnTo>
                <a:lnTo>
                  <a:pt x="122732" y="778078"/>
                </a:lnTo>
                <a:lnTo>
                  <a:pt x="123901" y="764095"/>
                </a:lnTo>
                <a:lnTo>
                  <a:pt x="118706" y="757961"/>
                </a:lnTo>
                <a:lnTo>
                  <a:pt x="70624" y="753922"/>
                </a:lnTo>
                <a:lnTo>
                  <a:pt x="118764" y="730999"/>
                </a:lnTo>
                <a:lnTo>
                  <a:pt x="59702" y="730999"/>
                </a:lnTo>
                <a:lnTo>
                  <a:pt x="86880" y="691121"/>
                </a:lnTo>
                <a:lnTo>
                  <a:pt x="85394" y="683221"/>
                </a:lnTo>
                <a:lnTo>
                  <a:pt x="73799" y="675322"/>
                </a:lnTo>
                <a:close/>
              </a:path>
              <a:path w="1605914" h="783589">
                <a:moveTo>
                  <a:pt x="1594789" y="0"/>
                </a:moveTo>
                <a:lnTo>
                  <a:pt x="59702" y="730999"/>
                </a:lnTo>
                <a:lnTo>
                  <a:pt x="118764" y="730999"/>
                </a:lnTo>
                <a:lnTo>
                  <a:pt x="1605711" y="22936"/>
                </a:lnTo>
                <a:lnTo>
                  <a:pt x="15947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6600" y="2476500"/>
            <a:ext cx="14351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177" y="2503525"/>
            <a:ext cx="1225550" cy="699135"/>
          </a:xfrm>
          <a:custGeom>
            <a:avLst/>
            <a:gdLst/>
            <a:ahLst/>
            <a:cxnLst/>
            <a:rect l="l" t="t" r="r" b="b"/>
            <a:pathLst>
              <a:path w="1225550" h="699135">
                <a:moveTo>
                  <a:pt x="12446" y="0"/>
                </a:moveTo>
                <a:lnTo>
                  <a:pt x="0" y="22148"/>
                </a:lnTo>
                <a:lnTo>
                  <a:pt x="1156334" y="672579"/>
                </a:lnTo>
                <a:lnTo>
                  <a:pt x="1108087" y="673341"/>
                </a:lnTo>
                <a:lnTo>
                  <a:pt x="1102487" y="679119"/>
                </a:lnTo>
                <a:lnTo>
                  <a:pt x="1102715" y="693140"/>
                </a:lnTo>
                <a:lnTo>
                  <a:pt x="1108481" y="698741"/>
                </a:lnTo>
                <a:lnTo>
                  <a:pt x="1225473" y="696899"/>
                </a:lnTo>
                <a:lnTo>
                  <a:pt x="1198232" y="650443"/>
                </a:lnTo>
                <a:lnTo>
                  <a:pt x="1168793" y="650443"/>
                </a:lnTo>
                <a:lnTo>
                  <a:pt x="12446" y="0"/>
                </a:lnTo>
                <a:close/>
              </a:path>
              <a:path w="1225550" h="699135">
                <a:moveTo>
                  <a:pt x="1158506" y="593940"/>
                </a:moveTo>
                <a:lnTo>
                  <a:pt x="1146416" y="601040"/>
                </a:lnTo>
                <a:lnTo>
                  <a:pt x="1144384" y="608825"/>
                </a:lnTo>
                <a:lnTo>
                  <a:pt x="1168793" y="650443"/>
                </a:lnTo>
                <a:lnTo>
                  <a:pt x="1198232" y="650443"/>
                </a:lnTo>
                <a:lnTo>
                  <a:pt x="1166291" y="595972"/>
                </a:lnTo>
                <a:lnTo>
                  <a:pt x="1158506" y="593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4700" y="2489200"/>
            <a:ext cx="6096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7404" y="2507919"/>
            <a:ext cx="388620" cy="616585"/>
          </a:xfrm>
          <a:custGeom>
            <a:avLst/>
            <a:gdLst/>
            <a:ahLst/>
            <a:cxnLst/>
            <a:rect l="l" t="t" r="r" b="b"/>
            <a:pathLst>
              <a:path w="388620" h="616585">
                <a:moveTo>
                  <a:pt x="296697" y="538988"/>
                </a:moveTo>
                <a:lnTo>
                  <a:pt x="289013" y="541337"/>
                </a:lnTo>
                <a:lnTo>
                  <a:pt x="282422" y="553732"/>
                </a:lnTo>
                <a:lnTo>
                  <a:pt x="284784" y="561416"/>
                </a:lnTo>
                <a:lnTo>
                  <a:pt x="388099" y="616331"/>
                </a:lnTo>
                <a:lnTo>
                  <a:pt x="386667" y="561632"/>
                </a:lnTo>
                <a:lnTo>
                  <a:pt x="339305" y="561632"/>
                </a:lnTo>
                <a:lnTo>
                  <a:pt x="296697" y="538988"/>
                </a:lnTo>
                <a:close/>
              </a:path>
              <a:path w="388620" h="616585">
                <a:moveTo>
                  <a:pt x="21590" y="0"/>
                </a:moveTo>
                <a:lnTo>
                  <a:pt x="0" y="13360"/>
                </a:lnTo>
                <a:lnTo>
                  <a:pt x="339305" y="561632"/>
                </a:lnTo>
                <a:lnTo>
                  <a:pt x="386667" y="561632"/>
                </a:lnTo>
                <a:lnTo>
                  <a:pt x="386318" y="548271"/>
                </a:lnTo>
                <a:lnTo>
                  <a:pt x="360908" y="548271"/>
                </a:lnTo>
                <a:lnTo>
                  <a:pt x="21590" y="0"/>
                </a:lnTo>
                <a:close/>
              </a:path>
              <a:path w="388620" h="616585">
                <a:moveTo>
                  <a:pt x="379209" y="493826"/>
                </a:moveTo>
                <a:lnTo>
                  <a:pt x="365188" y="494195"/>
                </a:lnTo>
                <a:lnTo>
                  <a:pt x="359651" y="500037"/>
                </a:lnTo>
                <a:lnTo>
                  <a:pt x="360908" y="548271"/>
                </a:lnTo>
                <a:lnTo>
                  <a:pt x="386318" y="548271"/>
                </a:lnTo>
                <a:lnTo>
                  <a:pt x="385038" y="499363"/>
                </a:lnTo>
                <a:lnTo>
                  <a:pt x="379209" y="493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5887" y="565784"/>
            <a:ext cx="637603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22500" marR="5080" indent="-2209800">
              <a:lnSpc>
                <a:spcPts val="4300"/>
              </a:lnSpc>
              <a:spcBef>
                <a:spcPts val="260"/>
              </a:spcBef>
            </a:pPr>
            <a:r>
              <a:rPr sz="36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The Divide-and-Conquer Design  Paradigm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827" y="2128837"/>
            <a:ext cx="586740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339090" indent="-406400">
              <a:lnSpc>
                <a:spcPct val="119800"/>
              </a:lnSpc>
              <a:spcBef>
                <a:spcPts val="1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problem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(instance)  </a:t>
            </a:r>
            <a:r>
              <a:rPr sz="3200" b="1" spc="15" dirty="0">
                <a:latin typeface="Times New Roman"/>
                <a:cs typeface="Times New Roman"/>
              </a:rPr>
              <a:t>into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subproblems.</a:t>
            </a:r>
            <a:endParaRPr sz="3200">
              <a:latin typeface="Times New Roman"/>
              <a:cs typeface="Times New Roman"/>
            </a:endParaRPr>
          </a:p>
          <a:p>
            <a:pPr marL="419100" marR="459105" indent="-406400">
              <a:lnSpc>
                <a:spcPct val="122400"/>
              </a:lnSpc>
              <a:spcBef>
                <a:spcPts val="13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subproblems</a:t>
            </a:r>
            <a:r>
              <a:rPr sz="3200" b="1" spc="-195" dirty="0">
                <a:latin typeface="Times New Roman"/>
                <a:cs typeface="Times New Roman"/>
              </a:rPr>
              <a:t> </a:t>
            </a:r>
            <a:r>
              <a:rPr sz="3200" b="1" spc="20" dirty="0">
                <a:latin typeface="Times New Roman"/>
                <a:cs typeface="Times New Roman"/>
              </a:rPr>
              <a:t>by  </a:t>
            </a:r>
            <a:r>
              <a:rPr sz="3200" b="1" spc="-5" dirty="0">
                <a:latin typeface="Times New Roman"/>
                <a:cs typeface="Times New Roman"/>
              </a:rPr>
              <a:t>solving </a:t>
            </a:r>
            <a:r>
              <a:rPr sz="3200" b="1" spc="5" dirty="0">
                <a:latin typeface="Times New Roman"/>
                <a:cs typeface="Times New Roman"/>
              </a:rPr>
              <a:t>them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recursively.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216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 solutions.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584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24456"/>
                </a:solidFill>
                <a:latin typeface="Times New Roman"/>
                <a:cs typeface="Times New Roman"/>
              </a:rPr>
              <a:t>Matrix Multiplication: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8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8,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606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1922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850" spc="-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374266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61354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 smtClean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88740" y="5506720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 </a:t>
            </a:r>
            <a:r>
              <a:rPr sz="2400" i="1" u="sng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better </a:t>
            </a: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than </a:t>
            </a: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2400" i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ordinary</a:t>
            </a:r>
            <a:r>
              <a:rPr sz="2400" i="1" u="sng" spc="-2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algorithm!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40" y="4211320"/>
            <a:ext cx="762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-44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, 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4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2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multiplications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4343400" cy="39624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92710" rIns="0" bIns="0" rtlCol="0">
            <a:spAutoFit/>
          </a:bodyPr>
          <a:lstStyle/>
          <a:p>
            <a:pPr marL="320040" marR="1387475" algn="just">
              <a:lnSpc>
                <a:spcPct val="120200"/>
              </a:lnSpc>
              <a:spcBef>
                <a:spcPts val="73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6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320040" marR="488950" algn="just">
              <a:lnSpc>
                <a:spcPct val="120500"/>
              </a:lnSpc>
              <a:spcBef>
                <a:spcPts val="55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2740" y="3754120"/>
            <a:ext cx="265493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latin typeface="Times New Roman"/>
                <a:cs typeface="Times New Roman"/>
              </a:rPr>
              <a:t>Compute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..P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-5" dirty="0">
                <a:latin typeface="Times New Roman"/>
                <a:cs typeface="Times New Roman"/>
              </a:rPr>
              <a:t>using 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latin typeface="Times New Roman"/>
                <a:cs typeface="Times New Roman"/>
              </a:rPr>
              <a:t>recursive </a:t>
            </a:r>
            <a:r>
              <a:rPr sz="2400" spc="20" dirty="0">
                <a:latin typeface="Times New Roman"/>
                <a:cs typeface="Times New Roman"/>
              </a:rPr>
              <a:t>calls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15" dirty="0">
                <a:latin typeface="Times New Roman"/>
                <a:cs typeface="Times New Roman"/>
              </a:rPr>
              <a:t>matrix-multiply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2740" y="1620520"/>
            <a:ext cx="33020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Reminder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20" dirty="0">
                <a:latin typeface="Times New Roman"/>
                <a:cs typeface="Times New Roman"/>
              </a:rPr>
              <a:t>Each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submatrix 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size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(n/2)x(n/2)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0" y="2687320"/>
            <a:ext cx="2908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add/sub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operation  </a:t>
            </a:r>
            <a:r>
              <a:rPr sz="2400" spc="15" dirty="0">
                <a:latin typeface="Times New Roman"/>
                <a:cs typeface="Times New Roman"/>
              </a:rPr>
              <a:t>takes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400" spc="-15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940" y="5659120"/>
            <a:ext cx="419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How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i="1" spc="-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..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2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sz="2400" i="1" spc="-23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88340" y="1677670"/>
            <a:ext cx="2641600" cy="10934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1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8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2550" baseline="-1633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8651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8639" y="2839720"/>
            <a:ext cx="1320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3042920"/>
            <a:ext cx="2476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599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3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253740"/>
            <a:ext cx="3552190" cy="20955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20500"/>
              </a:lnSpc>
              <a:spcBef>
                <a:spcPts val="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0200" y="1752600"/>
            <a:ext cx="3238500" cy="18161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27939" rIns="0" bIns="0" rtlCol="0">
            <a:spAutoFit/>
          </a:bodyPr>
          <a:lstStyle/>
          <a:p>
            <a:pPr marL="90805" marR="111125">
              <a:lnSpc>
                <a:spcPct val="101200"/>
              </a:lnSpc>
              <a:spcBef>
                <a:spcPts val="219"/>
              </a:spcBef>
            </a:pP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spc="-5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2850" spc="-30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59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850" spc="-27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6 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12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ts val="3300"/>
              </a:lnSpc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  <a:r>
              <a:rPr sz="2850" spc="-24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50" spc="-26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850" baseline="-1754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8940" y="4058920"/>
            <a:ext cx="312864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multiply</a:t>
            </a:r>
            <a:r>
              <a:rPr sz="2400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 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18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add/sub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939" y="5735320"/>
            <a:ext cx="596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3366FF"/>
                </a:solidFill>
                <a:latin typeface="Times New Roman"/>
                <a:cs typeface="Times New Roman"/>
              </a:rPr>
              <a:t>Does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not </a:t>
            </a:r>
            <a:r>
              <a:rPr sz="2400" i="1" spc="-20" dirty="0">
                <a:solidFill>
                  <a:srgbClr val="3366FF"/>
                </a:solidFill>
                <a:latin typeface="Times New Roman"/>
                <a:cs typeface="Times New Roman"/>
              </a:rPr>
              <a:t>rely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on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commutativity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of</a:t>
            </a:r>
            <a:r>
              <a:rPr sz="2400" i="1" spc="-2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772920"/>
            <a:ext cx="2625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3444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5939" y="2319020"/>
            <a:ext cx="1295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4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2522220"/>
            <a:ext cx="2463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21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758440"/>
            <a:ext cx="265430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38938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139" y="4071620"/>
            <a:ext cx="3225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45565" algn="l"/>
                <a:tab pos="2310765" algn="l"/>
                <a:tab pos="2983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5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939" y="3868420"/>
            <a:ext cx="243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1637664" algn="l"/>
                <a:tab pos="23107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</a:t>
            </a:r>
            <a:r>
              <a:rPr sz="2600" spc="-2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4282440"/>
            <a:ext cx="35394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5540" y="2153920"/>
            <a:ext cx="3873500" cy="270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e.g. </a:t>
            </a:r>
            <a:r>
              <a:rPr sz="2400" spc="-10" dirty="0">
                <a:latin typeface="Times New Roman"/>
                <a:cs typeface="Times New Roman"/>
              </a:rPr>
              <a:t>Show </a:t>
            </a:r>
            <a:r>
              <a:rPr sz="2400" spc="15" dirty="0">
                <a:latin typeface="Times New Roman"/>
                <a:cs typeface="Times New Roman"/>
              </a:rPr>
              <a:t>that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(b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–b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)+(a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5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3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-a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6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2001520"/>
            <a:ext cx="8221345" cy="3820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68935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317500" algn="l"/>
              </a:tabLst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40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2400" spc="-7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Partition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  </a:t>
            </a:r>
            <a:r>
              <a:rPr sz="2400" spc="15" dirty="0">
                <a:latin typeface="Times New Roman"/>
                <a:cs typeface="Times New Roman"/>
              </a:rPr>
              <a:t>terms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multiplied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using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b="1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Times New Roman"/>
              <a:buAutoNum type="arabicPeriod"/>
            </a:pP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Perform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10" dirty="0">
                <a:latin typeface="Times New Roman"/>
                <a:cs typeface="Times New Roman"/>
              </a:rPr>
              <a:t>multiplications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submatrices  </a:t>
            </a:r>
            <a:r>
              <a:rPr sz="2400" spc="-10" dirty="0">
                <a:latin typeface="Times New Roman"/>
                <a:cs typeface="Times New Roman"/>
              </a:rPr>
              <a:t>recursively.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Times New Roman"/>
              <a:buAutoNum type="arabicPeriod"/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10" dirty="0">
                <a:latin typeface="Times New Roman"/>
                <a:cs typeface="Times New Roman"/>
              </a:rPr>
              <a:t>Form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10" dirty="0"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612265">
              <a:lnSpc>
                <a:spcPct val="100000"/>
              </a:lnSpc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Recurrence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7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T(n/2)</a:t>
            </a:r>
            <a:r>
              <a:rPr sz="2400" spc="-4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Ө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-82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444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424456"/>
                </a:solidFill>
                <a:latin typeface="Times New Roman"/>
                <a:cs typeface="Times New Roman"/>
              </a:rPr>
              <a:t>Strassen’s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Algorithm: 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6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7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7,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797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7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7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2112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(n</a:t>
            </a:r>
            <a:r>
              <a:rPr sz="2850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4644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4317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90540" y="5519420"/>
            <a:ext cx="200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Note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lg7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≈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2.81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30200" indent="-317500">
                  <a:lnSpc>
                    <a:spcPct val="100000"/>
                  </a:lnSpc>
                  <a:spcBef>
                    <a:spcPts val="100"/>
                  </a:spcBef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5" dirty="0" smtClean="0">
                    <a:latin typeface="Times New Roman"/>
                    <a:cs typeface="Times New Roman"/>
                  </a:rPr>
                  <a:t>The number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2.81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may </a:t>
                </a:r>
                <a:r>
                  <a:rPr lang="en-US" sz="2800" dirty="0">
                    <a:latin typeface="Times New Roman"/>
                    <a:cs typeface="Times New Roman"/>
                  </a:rPr>
                  <a:t>not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seem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much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smaller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than</a:t>
                </a:r>
                <a:r>
                  <a:rPr lang="en-US" sz="2800" spc="13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3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10"/>
                  </a:spcBef>
                  <a:buClr>
                    <a:srgbClr val="438086"/>
                  </a:buClr>
                </a:pPr>
                <a:endParaRPr lang="en-US" sz="385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10" dirty="0">
                    <a:latin typeface="Times New Roman"/>
                    <a:cs typeface="Times New Roman"/>
                  </a:rPr>
                  <a:t>But, it is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significant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because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35" dirty="0">
                    <a:latin typeface="Times New Roman"/>
                    <a:cs typeface="Times New Roman"/>
                  </a:rPr>
                  <a:t>difference </a:t>
                </a:r>
                <a:r>
                  <a:rPr lang="en-US" sz="2800" spc="10" dirty="0">
                    <a:latin typeface="Times New Roman"/>
                    <a:cs typeface="Times New Roman"/>
                  </a:rPr>
                  <a:t>is in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exponent</a:t>
                </a:r>
                <a:r>
                  <a:rPr lang="en-US" sz="2800" spc="-10" dirty="0" smtClean="0">
                    <a:latin typeface="Times New Roman"/>
                    <a:cs typeface="Times New Roman"/>
                  </a:rPr>
                  <a:t>.</a:t>
                </a: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en-US" sz="2800" spc="-1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10" dirty="0" smtClean="0">
                    <a:latin typeface="Times New Roman"/>
                    <a:cs typeface="Times New Roman"/>
                  </a:rPr>
                  <a:t>For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800" i="1" spc="-1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ar-AE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000</m:t>
                        </m:r>
                      </m:e>
                      <m:sup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.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81</m:t>
                        </m:r>
                      </m:sup>
                    </m:sSup>
                    <m:r>
                      <a:rPr lang="en-US" sz="2800" b="0" i="1" spc="-10" smtClean="0">
                        <a:latin typeface="Cambria Math" panose="02040503050406030204" pitchFamily="18" charset="0"/>
                        <a:cs typeface="Times New Roman"/>
                      </a:rPr>
                      <m:t>= </m:t>
                    </m:r>
                  </m:oMath>
                </a14:m>
                <a:r>
                  <a:rPr lang="en-US" sz="2800" dirty="0" smtClean="0">
                    <a:latin typeface="Times New Roman"/>
                    <a:cs typeface="Times New Roman"/>
                  </a:rPr>
                  <a:t>5,898,080,907 ,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3000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27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</m:oMath>
                </a14:m>
                <a:endParaRPr lang="en-US" sz="2800" dirty="0" smtClean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ar-AE" sz="2800" dirty="0">
                  <a:latin typeface="Times New Roman"/>
                  <a:cs typeface="Times New Roman"/>
                </a:endParaRPr>
              </a:p>
              <a:p>
                <a:pPr marL="330200" marR="43180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4012565" algn="l"/>
                  </a:tabLst>
                </a:pPr>
                <a:r>
                  <a:rPr lang="en-US" sz="2800" spc="-30" dirty="0" smtClean="0">
                    <a:latin typeface="Times New Roman"/>
                    <a:cs typeface="Times New Roman"/>
                  </a:rPr>
                  <a:t>Strassen’s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</a:t>
                </a:r>
                <a:r>
                  <a:rPr lang="en-US" sz="2800" spc="-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u="sng" spc="-15" dirty="0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cs typeface="Times New Roman"/>
                  </a:rPr>
                  <a:t>beats</a:t>
                </a:r>
                <a:r>
                  <a:rPr lang="en-US" sz="2800" spc="-1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ordinary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 </a:t>
                </a:r>
                <a:r>
                  <a:rPr lang="en-US" sz="2800" dirty="0">
                    <a:latin typeface="Times New Roman"/>
                    <a:cs typeface="Times New Roman"/>
                  </a:rPr>
                  <a:t>on  </a:t>
                </a:r>
                <a:r>
                  <a:rPr lang="en-US" sz="2800" spc="-40" dirty="0">
                    <a:latin typeface="Times New Roman"/>
                    <a:cs typeface="Times New Roman"/>
                  </a:rPr>
                  <a:t>today’s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machines for</a:t>
                </a:r>
                <a:r>
                  <a:rPr lang="en-US" sz="2800" spc="26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≥	30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or</a:t>
                </a:r>
                <a:r>
                  <a:rPr lang="en-US" sz="2800" spc="6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so.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20"/>
                  </a:spcBef>
                  <a:buClr>
                    <a:srgbClr val="438086"/>
                  </a:buClr>
                  <a:buFont typeface="Wingdings"/>
                  <a:buChar char=""/>
                </a:pPr>
                <a:endParaRPr lang="en-US" sz="3550" dirty="0">
                  <a:latin typeface="Times New Roman"/>
                  <a:cs typeface="Times New Roman"/>
                </a:endParaRPr>
              </a:p>
              <a:p>
                <a:pPr marL="330200" indent="-317500">
                  <a:lnSpc>
                    <a:spcPct val="100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3758565" algn="l"/>
                  </a:tabLst>
                </a:pPr>
                <a:r>
                  <a:rPr lang="en-US" sz="2800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Best </a:t>
                </a:r>
                <a:r>
                  <a:rPr lang="en-US" sz="2800" spc="1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to</a:t>
                </a:r>
                <a:r>
                  <a:rPr lang="en-US" sz="2800" spc="-5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date:</a:t>
                </a:r>
                <a:r>
                  <a:rPr lang="en-US" sz="2800" spc="13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10" dirty="0">
                    <a:solidFill>
                      <a:srgbClr val="0000FF"/>
                    </a:solidFill>
                    <a:latin typeface="Symbol"/>
                    <a:cs typeface="Symbol"/>
                  </a:rPr>
                  <a:t>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(n</a:t>
                </a:r>
                <a:r>
                  <a:rPr lang="en-US" sz="2850" spc="15" baseline="23391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2.376...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)	</a:t>
                </a:r>
                <a:r>
                  <a:rPr lang="en-US" sz="2800" i="1" spc="-15" dirty="0">
                    <a:latin typeface="Times New Roman"/>
                    <a:cs typeface="Times New Roman"/>
                  </a:rPr>
                  <a:t>(</a:t>
                </a:r>
                <a:r>
                  <a:rPr lang="en-US" sz="2800" i="1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of theoretical </a:t>
                </a:r>
                <a:r>
                  <a:rPr lang="en-US" sz="2800" i="1" spc="-2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interest</a:t>
                </a:r>
                <a:r>
                  <a:rPr lang="en-US" sz="2800" i="1" spc="4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i="1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only)</a:t>
                </a:r>
                <a:endParaRPr sz="2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  <a:blipFill>
                <a:blip r:embed="rId2"/>
                <a:stretch>
                  <a:fillRect l="-1324" t="-1916" r="-3271" b="-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 smtClean="0"/>
              <a:t>VLSI</a:t>
            </a:r>
            <a:r>
              <a:rPr lang="en-US" sz="3600" spc="-5" dirty="0"/>
              <a:t> (Very-large-scale integration)</a:t>
            </a:r>
            <a:r>
              <a:rPr sz="3600" spc="-5" dirty="0" smtClean="0"/>
              <a:t> Layout: Binary </a:t>
            </a:r>
            <a:r>
              <a:rPr sz="3600" spc="-25" dirty="0" smtClean="0"/>
              <a:t>Tree</a:t>
            </a:r>
            <a:r>
              <a:rPr sz="3600" spc="-95" dirty="0" smtClean="0"/>
              <a:t> </a:t>
            </a:r>
            <a:r>
              <a:rPr sz="3600" spc="-5" dirty="0" smtClean="0"/>
              <a:t>Embedding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06220"/>
            <a:ext cx="7948930" cy="1772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0200" marR="5080" indent="-317500">
              <a:lnSpc>
                <a:spcPts val="3000"/>
              </a:lnSpc>
              <a:spcBef>
                <a:spcPts val="5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Problem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Embed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complete </a:t>
            </a:r>
            <a:r>
              <a:rPr sz="2800" spc="-10" dirty="0">
                <a:latin typeface="Times New Roman"/>
                <a:cs typeface="Times New Roman"/>
              </a:rPr>
              <a:t>binary </a:t>
            </a:r>
            <a:r>
              <a:rPr sz="2800" spc="-15" dirty="0">
                <a:latin typeface="Times New Roman"/>
                <a:cs typeface="Times New Roman"/>
              </a:rPr>
              <a:t>tree </a:t>
            </a:r>
            <a:r>
              <a:rPr sz="2800" dirty="0">
                <a:latin typeface="Times New Roman"/>
                <a:cs typeface="Times New Roman"/>
              </a:rPr>
              <a:t>with n </a:t>
            </a:r>
            <a:r>
              <a:rPr sz="2800" spc="-20" dirty="0">
                <a:latin typeface="Times New Roman"/>
                <a:cs typeface="Times New Roman"/>
              </a:rPr>
              <a:t>leaves 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dirty="0">
                <a:latin typeface="Times New Roman"/>
                <a:cs typeface="Times New Roman"/>
              </a:rPr>
              <a:t>a 2D </a:t>
            </a:r>
            <a:r>
              <a:rPr sz="2800" spc="-5" dirty="0">
                <a:latin typeface="Times New Roman"/>
                <a:cs typeface="Times New Roman"/>
              </a:rPr>
              <a:t>grid </a:t>
            </a:r>
            <a:r>
              <a:rPr sz="2800" dirty="0">
                <a:latin typeface="Times New Roman"/>
                <a:cs typeface="Times New Roman"/>
              </a:rPr>
              <a:t>with </a:t>
            </a:r>
            <a:r>
              <a:rPr sz="2800" spc="10" dirty="0">
                <a:latin typeface="Times New Roman"/>
                <a:cs typeface="Times New Roman"/>
              </a:rPr>
              <a:t>minimum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area.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8086"/>
              </a:buClr>
              <a:buFont typeface="Wingdings"/>
              <a:buChar char=""/>
            </a:pPr>
            <a:endParaRPr sz="3450" dirty="0">
              <a:latin typeface="Times New Roman"/>
              <a:cs typeface="Times New Roman"/>
            </a:endParaRPr>
          </a:p>
          <a:p>
            <a:pPr marL="330200" indent="-3175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819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87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50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4514850"/>
            <a:ext cx="1549400" cy="0"/>
          </a:xfrm>
          <a:custGeom>
            <a:avLst/>
            <a:gdLst/>
            <a:ahLst/>
            <a:cxnLst/>
            <a:rect l="l" t="t" r="r" b="b"/>
            <a:pathLst>
              <a:path w="1549400">
                <a:moveTo>
                  <a:pt x="0" y="0"/>
                </a:moveTo>
                <a:lnTo>
                  <a:pt x="15493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87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58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8050" y="4933950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8650" y="4933950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9750" y="4933950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87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8750" y="534035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87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1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50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550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16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16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1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1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47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76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76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578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78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515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32550" y="4159250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62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72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72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009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009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819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24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4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9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84750" y="4108450"/>
            <a:ext cx="1397000" cy="0"/>
          </a:xfrm>
          <a:custGeom>
            <a:avLst/>
            <a:gdLst/>
            <a:ahLst/>
            <a:cxnLst/>
            <a:rect l="l" t="t" r="r" b="b"/>
            <a:pathLst>
              <a:path w="13970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83350" y="4108450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>
                <a:moveTo>
                  <a:pt x="0" y="0"/>
                </a:moveTo>
                <a:lnTo>
                  <a:pt x="14986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84750" y="41084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81950" y="41084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55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116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07250" y="451485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327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578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116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072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550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2400" y="3810000"/>
            <a:ext cx="3429000" cy="1828800"/>
          </a:xfrm>
          <a:custGeom>
            <a:avLst/>
            <a:gdLst/>
            <a:ahLst/>
            <a:cxnLst/>
            <a:rect l="l" t="t" r="r" b="b"/>
            <a:pathLst>
              <a:path w="3429000" h="1828800">
                <a:moveTo>
                  <a:pt x="0" y="0"/>
                </a:moveTo>
                <a:lnTo>
                  <a:pt x="3429000" y="0"/>
                </a:lnTo>
                <a:lnTo>
                  <a:pt x="34290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1800" y="40132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52600" y="40386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36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44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400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908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8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970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478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06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49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0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7900" y="4140200"/>
            <a:ext cx="8509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1404" y="4165600"/>
            <a:ext cx="730885" cy="578485"/>
          </a:xfrm>
          <a:custGeom>
            <a:avLst/>
            <a:gdLst/>
            <a:ahLst/>
            <a:cxnLst/>
            <a:rect l="l" t="t" r="r" b="b"/>
            <a:pathLst>
              <a:path w="730885" h="578485">
                <a:moveTo>
                  <a:pt x="7304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41500" y="4165600"/>
            <a:ext cx="8382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5000" y="4191000"/>
            <a:ext cx="708660" cy="556260"/>
          </a:xfrm>
          <a:custGeom>
            <a:avLst/>
            <a:gdLst/>
            <a:ahLst/>
            <a:cxnLst/>
            <a:rect l="l" t="t" r="r" b="b"/>
            <a:pathLst>
              <a:path w="708660" h="556260">
                <a:moveTo>
                  <a:pt x="0" y="0"/>
                </a:moveTo>
                <a:lnTo>
                  <a:pt x="7081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100" y="4826000"/>
            <a:ext cx="698500" cy="698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600" y="4851400"/>
            <a:ext cx="578485" cy="578485"/>
          </a:xfrm>
          <a:custGeom>
            <a:avLst/>
            <a:gdLst/>
            <a:ahLst/>
            <a:cxnLst/>
            <a:rect l="l" t="t" r="r" b="b"/>
            <a:pathLst>
              <a:path w="578485" h="578485">
                <a:moveTo>
                  <a:pt x="5780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7900" y="4826000"/>
            <a:ext cx="6096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1400" y="4851400"/>
            <a:ext cx="480059" cy="556260"/>
          </a:xfrm>
          <a:custGeom>
            <a:avLst/>
            <a:gdLst/>
            <a:ahLst/>
            <a:cxnLst/>
            <a:rect l="l" t="t" r="r" b="b"/>
            <a:pathLst>
              <a:path w="480059" h="556260">
                <a:moveTo>
                  <a:pt x="0" y="0"/>
                </a:moveTo>
                <a:lnTo>
                  <a:pt x="4795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120900" y="4826000"/>
            <a:ext cx="546100" cy="698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4404" y="4851400"/>
            <a:ext cx="426084" cy="578485"/>
          </a:xfrm>
          <a:custGeom>
            <a:avLst/>
            <a:gdLst/>
            <a:ahLst/>
            <a:cxnLst/>
            <a:rect l="l" t="t" r="r" b="b"/>
            <a:pathLst>
              <a:path w="426085" h="578485">
                <a:moveTo>
                  <a:pt x="4256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54300" y="4826000"/>
            <a:ext cx="6858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17800" y="4851400"/>
            <a:ext cx="556260" cy="556260"/>
          </a:xfrm>
          <a:custGeom>
            <a:avLst/>
            <a:gdLst/>
            <a:ahLst/>
            <a:cxnLst/>
            <a:rect l="l" t="t" r="r" b="b"/>
            <a:pathLst>
              <a:path w="556260" h="556260">
                <a:moveTo>
                  <a:pt x="0" y="0"/>
                </a:moveTo>
                <a:lnTo>
                  <a:pt x="5557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9"/>
            <a:ext cx="9144000" cy="66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2500" y="4000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00" y="393700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5994" y="3511"/>
                </a:lnTo>
                <a:lnTo>
                  <a:pt x="230319" y="13711"/>
                </a:lnTo>
                <a:lnTo>
                  <a:pt x="187324" y="30099"/>
                </a:lnTo>
                <a:lnTo>
                  <a:pt x="147511" y="52175"/>
                </a:lnTo>
                <a:lnTo>
                  <a:pt x="111381" y="79436"/>
                </a:lnTo>
                <a:lnTo>
                  <a:pt x="79436" y="111381"/>
                </a:lnTo>
                <a:lnTo>
                  <a:pt x="52175" y="147511"/>
                </a:lnTo>
                <a:lnTo>
                  <a:pt x="30099" y="187324"/>
                </a:lnTo>
                <a:lnTo>
                  <a:pt x="13711" y="230319"/>
                </a:lnTo>
                <a:lnTo>
                  <a:pt x="3511" y="275994"/>
                </a:lnTo>
                <a:lnTo>
                  <a:pt x="0" y="323850"/>
                </a:lnTo>
                <a:lnTo>
                  <a:pt x="3511" y="371705"/>
                </a:lnTo>
                <a:lnTo>
                  <a:pt x="13711" y="417380"/>
                </a:lnTo>
                <a:lnTo>
                  <a:pt x="30099" y="460375"/>
                </a:lnTo>
                <a:lnTo>
                  <a:pt x="52175" y="500188"/>
                </a:lnTo>
                <a:lnTo>
                  <a:pt x="79436" y="536318"/>
                </a:lnTo>
                <a:lnTo>
                  <a:pt x="111381" y="568263"/>
                </a:lnTo>
                <a:lnTo>
                  <a:pt x="147511" y="595524"/>
                </a:lnTo>
                <a:lnTo>
                  <a:pt x="187324" y="617600"/>
                </a:lnTo>
                <a:lnTo>
                  <a:pt x="230319" y="633988"/>
                </a:lnTo>
                <a:lnTo>
                  <a:pt x="275994" y="644188"/>
                </a:lnTo>
                <a:lnTo>
                  <a:pt x="323850" y="647700"/>
                </a:lnTo>
                <a:lnTo>
                  <a:pt x="371705" y="644188"/>
                </a:lnTo>
                <a:lnTo>
                  <a:pt x="417380" y="633988"/>
                </a:lnTo>
                <a:lnTo>
                  <a:pt x="460375" y="617600"/>
                </a:lnTo>
                <a:lnTo>
                  <a:pt x="500188" y="595524"/>
                </a:lnTo>
                <a:lnTo>
                  <a:pt x="536318" y="568263"/>
                </a:lnTo>
                <a:lnTo>
                  <a:pt x="568263" y="536318"/>
                </a:lnTo>
                <a:lnTo>
                  <a:pt x="595524" y="500188"/>
                </a:lnTo>
                <a:lnTo>
                  <a:pt x="617600" y="460375"/>
                </a:lnTo>
                <a:lnTo>
                  <a:pt x="633988" y="417380"/>
                </a:lnTo>
                <a:lnTo>
                  <a:pt x="644188" y="371705"/>
                </a:lnTo>
                <a:lnTo>
                  <a:pt x="647700" y="323850"/>
                </a:lnTo>
                <a:lnTo>
                  <a:pt x="644188" y="275994"/>
                </a:lnTo>
                <a:lnTo>
                  <a:pt x="633988" y="230319"/>
                </a:lnTo>
                <a:lnTo>
                  <a:pt x="617600" y="187324"/>
                </a:lnTo>
                <a:lnTo>
                  <a:pt x="595524" y="147511"/>
                </a:lnTo>
                <a:lnTo>
                  <a:pt x="568263" y="111381"/>
                </a:lnTo>
                <a:lnTo>
                  <a:pt x="536318" y="79436"/>
                </a:lnTo>
                <a:lnTo>
                  <a:pt x="500188" y="52175"/>
                </a:lnTo>
                <a:lnTo>
                  <a:pt x="460375" y="30099"/>
                </a:lnTo>
                <a:lnTo>
                  <a:pt x="417380" y="13711"/>
                </a:lnTo>
                <a:lnTo>
                  <a:pt x="371705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5900" y="3937000"/>
            <a:ext cx="1003300" cy="647700"/>
          </a:xfrm>
          <a:custGeom>
            <a:avLst/>
            <a:gdLst/>
            <a:ahLst/>
            <a:cxnLst/>
            <a:rect l="l" t="t" r="r" b="b"/>
            <a:pathLst>
              <a:path w="1003300" h="647700">
                <a:moveTo>
                  <a:pt x="501650" y="0"/>
                </a:moveTo>
                <a:lnTo>
                  <a:pt x="443147" y="2178"/>
                </a:lnTo>
                <a:lnTo>
                  <a:pt x="386627" y="8553"/>
                </a:lnTo>
                <a:lnTo>
                  <a:pt x="332465" y="18880"/>
                </a:lnTo>
                <a:lnTo>
                  <a:pt x="281038" y="32917"/>
                </a:lnTo>
                <a:lnTo>
                  <a:pt x="232722" y="50420"/>
                </a:lnTo>
                <a:lnTo>
                  <a:pt x="187894" y="71147"/>
                </a:lnTo>
                <a:lnTo>
                  <a:pt x="146931" y="94854"/>
                </a:lnTo>
                <a:lnTo>
                  <a:pt x="110207" y="121299"/>
                </a:lnTo>
                <a:lnTo>
                  <a:pt x="78101" y="150239"/>
                </a:lnTo>
                <a:lnTo>
                  <a:pt x="50988" y="181430"/>
                </a:lnTo>
                <a:lnTo>
                  <a:pt x="29245" y="214630"/>
                </a:lnTo>
                <a:lnTo>
                  <a:pt x="13249" y="249595"/>
                </a:lnTo>
                <a:lnTo>
                  <a:pt x="0" y="323850"/>
                </a:lnTo>
                <a:lnTo>
                  <a:pt x="3375" y="361617"/>
                </a:lnTo>
                <a:lnTo>
                  <a:pt x="29245" y="433069"/>
                </a:lnTo>
                <a:lnTo>
                  <a:pt x="50988" y="466269"/>
                </a:lnTo>
                <a:lnTo>
                  <a:pt x="78101" y="497460"/>
                </a:lnTo>
                <a:lnTo>
                  <a:pt x="110207" y="526400"/>
                </a:lnTo>
                <a:lnTo>
                  <a:pt x="146931" y="552845"/>
                </a:lnTo>
                <a:lnTo>
                  <a:pt x="187894" y="576552"/>
                </a:lnTo>
                <a:lnTo>
                  <a:pt x="232722" y="597279"/>
                </a:lnTo>
                <a:lnTo>
                  <a:pt x="281038" y="614782"/>
                </a:lnTo>
                <a:lnTo>
                  <a:pt x="332465" y="628819"/>
                </a:lnTo>
                <a:lnTo>
                  <a:pt x="386627" y="639146"/>
                </a:lnTo>
                <a:lnTo>
                  <a:pt x="443147" y="645521"/>
                </a:lnTo>
                <a:lnTo>
                  <a:pt x="501650" y="647700"/>
                </a:lnTo>
                <a:lnTo>
                  <a:pt x="560152" y="645521"/>
                </a:lnTo>
                <a:lnTo>
                  <a:pt x="616672" y="639146"/>
                </a:lnTo>
                <a:lnTo>
                  <a:pt x="670834" y="628819"/>
                </a:lnTo>
                <a:lnTo>
                  <a:pt x="722261" y="614782"/>
                </a:lnTo>
                <a:lnTo>
                  <a:pt x="770577" y="597279"/>
                </a:lnTo>
                <a:lnTo>
                  <a:pt x="815405" y="576552"/>
                </a:lnTo>
                <a:lnTo>
                  <a:pt x="856368" y="552845"/>
                </a:lnTo>
                <a:lnTo>
                  <a:pt x="893092" y="526400"/>
                </a:lnTo>
                <a:lnTo>
                  <a:pt x="925198" y="497460"/>
                </a:lnTo>
                <a:lnTo>
                  <a:pt x="952311" y="466269"/>
                </a:lnTo>
                <a:lnTo>
                  <a:pt x="974054" y="433069"/>
                </a:lnTo>
                <a:lnTo>
                  <a:pt x="990050" y="398104"/>
                </a:lnTo>
                <a:lnTo>
                  <a:pt x="1003300" y="323850"/>
                </a:lnTo>
                <a:lnTo>
                  <a:pt x="999924" y="286082"/>
                </a:lnTo>
                <a:lnTo>
                  <a:pt x="974054" y="214630"/>
                </a:lnTo>
                <a:lnTo>
                  <a:pt x="952311" y="181430"/>
                </a:lnTo>
                <a:lnTo>
                  <a:pt x="925198" y="150239"/>
                </a:lnTo>
                <a:lnTo>
                  <a:pt x="893092" y="121299"/>
                </a:lnTo>
                <a:lnTo>
                  <a:pt x="856368" y="94854"/>
                </a:lnTo>
                <a:lnTo>
                  <a:pt x="815405" y="71147"/>
                </a:lnTo>
                <a:lnTo>
                  <a:pt x="770577" y="50420"/>
                </a:lnTo>
                <a:lnTo>
                  <a:pt x="722261" y="32917"/>
                </a:lnTo>
                <a:lnTo>
                  <a:pt x="670834" y="18880"/>
                </a:lnTo>
                <a:lnTo>
                  <a:pt x="616672" y="8553"/>
                </a:lnTo>
                <a:lnTo>
                  <a:pt x="560152" y="2178"/>
                </a:lnTo>
                <a:lnTo>
                  <a:pt x="5016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2975" y="470699"/>
            <a:ext cx="4716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Example: </a:t>
            </a:r>
            <a:r>
              <a:rPr sz="4000" b="1" spc="10" dirty="0">
                <a:solidFill>
                  <a:srgbClr val="3366FF"/>
                </a:solidFill>
                <a:latin typeface="Times New Roman"/>
                <a:cs typeface="Times New Roman"/>
              </a:rPr>
              <a:t>Merge</a:t>
            </a:r>
            <a:r>
              <a:rPr sz="4000" b="1" spc="-7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Sort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524000"/>
            <a:ext cx="6845300" cy="29464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5" dirty="0">
                <a:latin typeface="Times New Roman"/>
                <a:cs typeface="Times New Roman"/>
              </a:rPr>
              <a:t>sort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subarrays.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5" dirty="0">
                <a:latin typeface="Times New Roman"/>
                <a:cs typeface="Times New Roman"/>
              </a:rPr>
              <a:t>Linear- time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merge.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tabLst>
                <a:tab pos="3098165" algn="l"/>
              </a:tabLst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</a:t>
            </a:r>
            <a:r>
              <a:rPr sz="3200" spc="-7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	2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19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Θ(n)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27" y="5105082"/>
            <a:ext cx="1461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#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subproblems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2677" y="5249545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subproblem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5033645"/>
            <a:ext cx="1486535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b="1" dirty="0">
                <a:latin typeface="Times New Roman"/>
                <a:cs typeface="Times New Roman"/>
              </a:rPr>
              <a:t>work </a:t>
            </a:r>
            <a:r>
              <a:rPr sz="1800" b="1" spc="-5" dirty="0">
                <a:latin typeface="Times New Roman"/>
                <a:cs typeface="Times New Roman"/>
              </a:rPr>
              <a:t>dividing  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combining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4290" y="4438650"/>
            <a:ext cx="1374775" cy="729615"/>
          </a:xfrm>
          <a:custGeom>
            <a:avLst/>
            <a:gdLst/>
            <a:ahLst/>
            <a:cxnLst/>
            <a:rect l="l" t="t" r="r" b="b"/>
            <a:pathLst>
              <a:path w="1374775" h="729614">
                <a:moveTo>
                  <a:pt x="1374559" y="0"/>
                </a:moveTo>
                <a:lnTo>
                  <a:pt x="1289380" y="1866"/>
                </a:lnTo>
                <a:lnTo>
                  <a:pt x="1304201" y="29946"/>
                </a:lnTo>
                <a:lnTo>
                  <a:pt x="0" y="718286"/>
                </a:lnTo>
                <a:lnTo>
                  <a:pt x="5918" y="729513"/>
                </a:lnTo>
                <a:lnTo>
                  <a:pt x="1310132" y="41186"/>
                </a:lnTo>
                <a:lnTo>
                  <a:pt x="1345062" y="41186"/>
                </a:lnTo>
                <a:lnTo>
                  <a:pt x="1374559" y="0"/>
                </a:lnTo>
                <a:close/>
              </a:path>
              <a:path w="1374775" h="729614">
                <a:moveTo>
                  <a:pt x="1345062" y="41186"/>
                </a:moveTo>
                <a:lnTo>
                  <a:pt x="1310132" y="41186"/>
                </a:lnTo>
                <a:lnTo>
                  <a:pt x="1324952" y="69265"/>
                </a:lnTo>
                <a:lnTo>
                  <a:pt x="1345062" y="41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5837" y="4654550"/>
            <a:ext cx="111760" cy="648970"/>
          </a:xfrm>
          <a:custGeom>
            <a:avLst/>
            <a:gdLst/>
            <a:ahLst/>
            <a:cxnLst/>
            <a:rect l="l" t="t" r="r" b="b"/>
            <a:pathLst>
              <a:path w="111760" h="648970">
                <a:moveTo>
                  <a:pt x="82511" y="0"/>
                </a:moveTo>
                <a:lnTo>
                  <a:pt x="35775" y="71221"/>
                </a:lnTo>
                <a:lnTo>
                  <a:pt x="67297" y="74942"/>
                </a:lnTo>
                <a:lnTo>
                  <a:pt x="0" y="646963"/>
                </a:lnTo>
                <a:lnTo>
                  <a:pt x="12623" y="648436"/>
                </a:lnTo>
                <a:lnTo>
                  <a:pt x="79908" y="76415"/>
                </a:lnTo>
                <a:lnTo>
                  <a:pt x="110103" y="76415"/>
                </a:lnTo>
                <a:lnTo>
                  <a:pt x="82511" y="0"/>
                </a:lnTo>
                <a:close/>
              </a:path>
              <a:path w="111760" h="648970">
                <a:moveTo>
                  <a:pt x="110103" y="76415"/>
                </a:moveTo>
                <a:lnTo>
                  <a:pt x="79908" y="76415"/>
                </a:lnTo>
                <a:lnTo>
                  <a:pt x="111442" y="80124"/>
                </a:lnTo>
                <a:lnTo>
                  <a:pt x="110103" y="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3750" y="4514850"/>
            <a:ext cx="652145" cy="513080"/>
          </a:xfrm>
          <a:custGeom>
            <a:avLst/>
            <a:gdLst/>
            <a:ahLst/>
            <a:cxnLst/>
            <a:rect l="l" t="t" r="r" b="b"/>
            <a:pathLst>
              <a:path w="652145" h="513079">
                <a:moveTo>
                  <a:pt x="76624" y="52019"/>
                </a:moveTo>
                <a:lnTo>
                  <a:pt x="56032" y="52019"/>
                </a:lnTo>
                <a:lnTo>
                  <a:pt x="643775" y="512991"/>
                </a:lnTo>
                <a:lnTo>
                  <a:pt x="651624" y="503008"/>
                </a:lnTo>
                <a:lnTo>
                  <a:pt x="76624" y="52019"/>
                </a:lnTo>
                <a:close/>
              </a:path>
              <a:path w="652145" h="513079">
                <a:moveTo>
                  <a:pt x="0" y="0"/>
                </a:moveTo>
                <a:lnTo>
                  <a:pt x="36449" y="77000"/>
                </a:lnTo>
                <a:lnTo>
                  <a:pt x="56032" y="52019"/>
                </a:lnTo>
                <a:lnTo>
                  <a:pt x="76624" y="52019"/>
                </a:lnTo>
                <a:lnTo>
                  <a:pt x="63880" y="42024"/>
                </a:lnTo>
                <a:lnTo>
                  <a:pt x="83464" y="170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alumni.media.mit.edu/~mcnerney/2009-4004/4004-composite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058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alumni.media.mit.edu/~mcnerney/2009-4004/i4004-schemati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9666"/>
            <a:ext cx="9353549" cy="75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5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9600" y="2362200"/>
            <a:ext cx="4648200" cy="2743200"/>
          </a:xfrm>
          <a:custGeom>
            <a:avLst/>
            <a:gdLst/>
            <a:ahLst/>
            <a:cxnLst/>
            <a:rect l="l" t="t" r="r" b="b"/>
            <a:pathLst>
              <a:path w="4648200" h="2743200">
                <a:moveTo>
                  <a:pt x="0" y="0"/>
                </a:moveTo>
                <a:lnTo>
                  <a:pt x="4648200" y="0"/>
                </a:lnTo>
                <a:lnTo>
                  <a:pt x="4648200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7700" y="2857500"/>
            <a:ext cx="11811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199" y="2895600"/>
            <a:ext cx="1066800" cy="578485"/>
          </a:xfrm>
          <a:custGeom>
            <a:avLst/>
            <a:gdLst/>
            <a:ahLst/>
            <a:cxnLst/>
            <a:rect l="l" t="t" r="r" b="b"/>
            <a:pathLst>
              <a:path w="1066800" h="578485">
                <a:moveTo>
                  <a:pt x="1066800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6900" y="2870200"/>
            <a:ext cx="1066800" cy="74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1544320"/>
            <a:ext cx="370014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conquer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2222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9000" y="33909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149" y="34226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5" y="119529"/>
                </a:lnTo>
                <a:lnTo>
                  <a:pt x="812614" y="127000"/>
                </a:lnTo>
                <a:lnTo>
                  <a:pt x="783012" y="147763"/>
                </a:lnTo>
                <a:lnTo>
                  <a:pt x="754598" y="170202"/>
                </a:lnTo>
                <a:lnTo>
                  <a:pt x="726623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3" y="304800"/>
                </a:lnTo>
                <a:lnTo>
                  <a:pt x="587640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6" y="368206"/>
                </a:lnTo>
                <a:lnTo>
                  <a:pt x="495187" y="381000"/>
                </a:lnTo>
                <a:lnTo>
                  <a:pt x="486120" y="397201"/>
                </a:lnTo>
                <a:lnTo>
                  <a:pt x="477358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1" y="664717"/>
                </a:lnTo>
                <a:lnTo>
                  <a:pt x="215851" y="698500"/>
                </a:lnTo>
                <a:lnTo>
                  <a:pt x="213520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7" y="1252925"/>
                </a:lnTo>
                <a:lnTo>
                  <a:pt x="215851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50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6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7" y="1305636"/>
                </a:lnTo>
                <a:lnTo>
                  <a:pt x="1754060" y="1303549"/>
                </a:lnTo>
                <a:lnTo>
                  <a:pt x="1804242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3" y="623474"/>
                </a:lnTo>
                <a:lnTo>
                  <a:pt x="1765263" y="622413"/>
                </a:lnTo>
                <a:lnTo>
                  <a:pt x="1768624" y="623658"/>
                </a:lnTo>
                <a:lnTo>
                  <a:pt x="1768385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1" y="216100"/>
                </a:lnTo>
                <a:lnTo>
                  <a:pt x="1425880" y="212777"/>
                </a:lnTo>
                <a:lnTo>
                  <a:pt x="1396681" y="203200"/>
                </a:lnTo>
                <a:lnTo>
                  <a:pt x="1390964" y="193026"/>
                </a:lnTo>
                <a:lnTo>
                  <a:pt x="1385666" y="182421"/>
                </a:lnTo>
                <a:lnTo>
                  <a:pt x="1379527" y="172680"/>
                </a:lnTo>
                <a:lnTo>
                  <a:pt x="1371291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1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4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97200" y="34798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4349" y="35115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4" y="119529"/>
                </a:lnTo>
                <a:lnTo>
                  <a:pt x="812614" y="127000"/>
                </a:lnTo>
                <a:lnTo>
                  <a:pt x="783013" y="147763"/>
                </a:lnTo>
                <a:lnTo>
                  <a:pt x="754598" y="170202"/>
                </a:lnTo>
                <a:lnTo>
                  <a:pt x="726624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4" y="304800"/>
                </a:lnTo>
                <a:lnTo>
                  <a:pt x="587641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5" y="368206"/>
                </a:lnTo>
                <a:lnTo>
                  <a:pt x="495186" y="381000"/>
                </a:lnTo>
                <a:lnTo>
                  <a:pt x="486120" y="397201"/>
                </a:lnTo>
                <a:lnTo>
                  <a:pt x="477357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0" y="664717"/>
                </a:lnTo>
                <a:lnTo>
                  <a:pt x="215850" y="698500"/>
                </a:lnTo>
                <a:lnTo>
                  <a:pt x="213519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6" y="1252925"/>
                </a:lnTo>
                <a:lnTo>
                  <a:pt x="215850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49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5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6" y="1305636"/>
                </a:lnTo>
                <a:lnTo>
                  <a:pt x="1754060" y="1303549"/>
                </a:lnTo>
                <a:lnTo>
                  <a:pt x="1804241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1" y="623474"/>
                </a:lnTo>
                <a:lnTo>
                  <a:pt x="1765260" y="622413"/>
                </a:lnTo>
                <a:lnTo>
                  <a:pt x="1768620" y="623658"/>
                </a:lnTo>
                <a:lnTo>
                  <a:pt x="1768380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0" y="216100"/>
                </a:lnTo>
                <a:lnTo>
                  <a:pt x="1425879" y="212777"/>
                </a:lnTo>
                <a:lnTo>
                  <a:pt x="1396680" y="203200"/>
                </a:lnTo>
                <a:lnTo>
                  <a:pt x="1390964" y="193026"/>
                </a:lnTo>
                <a:lnTo>
                  <a:pt x="1385665" y="182421"/>
                </a:lnTo>
                <a:lnTo>
                  <a:pt x="1379527" y="172680"/>
                </a:lnTo>
                <a:lnTo>
                  <a:pt x="1371290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0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3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96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540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LEFT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32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778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RIGHT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8940" y="3068320"/>
            <a:ext cx="3159760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root</a:t>
            </a:r>
            <a:r>
              <a:rPr sz="2200" spc="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left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right</a:t>
            </a:r>
            <a:r>
              <a:rPr sz="2200" spc="-1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439" y="5468620"/>
            <a:ext cx="5304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Times New Roman"/>
                <a:cs typeface="Times New Roman"/>
              </a:rPr>
              <a:t>What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min-area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required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6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97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97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4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65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3886200" y="2127250"/>
            <a:ext cx="0" cy="349250"/>
          </a:xfrm>
          <a:custGeom>
            <a:avLst/>
            <a:gdLst/>
            <a:ahLst/>
            <a:cxnLst/>
            <a:rect l="l" t="t" r="r" b="b"/>
            <a:pathLst>
              <a:path h="349250">
                <a:moveTo>
                  <a:pt x="0" y="0"/>
                </a:moveTo>
                <a:lnTo>
                  <a:pt x="0" y="349249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62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1900" y="20605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4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2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1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7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6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434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34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9550" y="2057400"/>
            <a:ext cx="882650" cy="0"/>
          </a:xfrm>
          <a:custGeom>
            <a:avLst/>
            <a:gdLst/>
            <a:ahLst/>
            <a:cxnLst/>
            <a:rect l="l" t="t" r="r" b="b"/>
            <a:pathLst>
              <a:path w="882650">
                <a:moveTo>
                  <a:pt x="0" y="0"/>
                </a:moveTo>
                <a:lnTo>
                  <a:pt x="882649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2400" y="2044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00197" y="2057400"/>
            <a:ext cx="920750" cy="0"/>
          </a:xfrm>
          <a:custGeom>
            <a:avLst/>
            <a:gdLst/>
            <a:ahLst/>
            <a:cxnLst/>
            <a:rect l="l" t="t" r="r" b="b"/>
            <a:pathLst>
              <a:path w="920750">
                <a:moveTo>
                  <a:pt x="0" y="0"/>
                </a:moveTo>
                <a:lnTo>
                  <a:pt x="92075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197" y="2514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1"/>
                </a:lnTo>
              </a:path>
            </a:pathLst>
          </a:custGeom>
          <a:ln w="762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5200" y="29718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02000" y="29718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00197" y="29718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5200" y="34290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02000" y="34290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0197" y="34290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45200" y="38862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2000" y="38862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197" y="38862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0197" y="43434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0197" y="4800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00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660140" y="1544320"/>
            <a:ext cx="51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209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87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209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41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6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8320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LEFT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958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752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-15" dirty="0">
                <a:solidFill>
                  <a:srgbClr val="000090"/>
                </a:solidFill>
                <a:latin typeface="Times New Roman"/>
                <a:cs typeface="Times New Roman"/>
              </a:rPr>
              <a:t>RIGHT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35100" y="5499100"/>
            <a:ext cx="4902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0136" y="5579846"/>
            <a:ext cx="4572635" cy="118110"/>
          </a:xfrm>
          <a:custGeom>
            <a:avLst/>
            <a:gdLst/>
            <a:ahLst/>
            <a:cxnLst/>
            <a:rect l="l" t="t" r="r" b="b"/>
            <a:pathLst>
              <a:path w="45726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4550356" y="71653"/>
                </a:lnTo>
                <a:lnTo>
                  <a:pt x="4572127" y="58954"/>
                </a:lnTo>
                <a:lnTo>
                  <a:pt x="4550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9"/>
                </a:lnTo>
                <a:lnTo>
                  <a:pt x="107784" y="3047"/>
                </a:lnTo>
                <a:lnTo>
                  <a:pt x="101498" y="1396"/>
                </a:lnTo>
                <a:close/>
              </a:path>
              <a:path w="4572635" h="118110">
                <a:moveTo>
                  <a:pt x="4550356" y="71653"/>
                </a:moveTo>
                <a:lnTo>
                  <a:pt x="72186" y="71653"/>
                </a:lnTo>
                <a:lnTo>
                  <a:pt x="4499940" y="71654"/>
                </a:lnTo>
                <a:lnTo>
                  <a:pt x="4458258" y="95968"/>
                </a:lnTo>
                <a:lnTo>
                  <a:pt x="4456214" y="103745"/>
                </a:lnTo>
                <a:lnTo>
                  <a:pt x="4463275" y="115862"/>
                </a:lnTo>
                <a:lnTo>
                  <a:pt x="4471060" y="117908"/>
                </a:lnTo>
                <a:lnTo>
                  <a:pt x="4550356" y="71653"/>
                </a:lnTo>
                <a:close/>
              </a:path>
              <a:path w="4572635" h="118110">
                <a:moveTo>
                  <a:pt x="4471060" y="0"/>
                </a:moveTo>
                <a:lnTo>
                  <a:pt x="4463275" y="2044"/>
                </a:lnTo>
                <a:lnTo>
                  <a:pt x="4456214" y="14164"/>
                </a:lnTo>
                <a:lnTo>
                  <a:pt x="4458258" y="21940"/>
                </a:lnTo>
                <a:lnTo>
                  <a:pt x="4499940" y="46254"/>
                </a:lnTo>
                <a:lnTo>
                  <a:pt x="4550355" y="46254"/>
                </a:lnTo>
                <a:lnTo>
                  <a:pt x="4471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64300" y="1917700"/>
            <a:ext cx="3302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70446" y="2057336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0" y="2932214"/>
                </a:moveTo>
                <a:lnTo>
                  <a:pt x="2044" y="2939288"/>
                </a:lnTo>
                <a:lnTo>
                  <a:pt x="0" y="2947060"/>
                </a:lnTo>
                <a:lnTo>
                  <a:pt x="58953" y="3048127"/>
                </a:lnTo>
                <a:lnTo>
                  <a:pt x="101060" y="2975940"/>
                </a:lnTo>
                <a:lnTo>
                  <a:pt x="46253" y="2975940"/>
                </a:lnTo>
                <a:lnTo>
                  <a:pt x="21945" y="2934258"/>
                </a:lnTo>
                <a:lnTo>
                  <a:pt x="14160" y="2932214"/>
                </a:lnTo>
                <a:close/>
              </a:path>
              <a:path w="118109" h="3048635">
                <a:moveTo>
                  <a:pt x="71653" y="72186"/>
                </a:moveTo>
                <a:lnTo>
                  <a:pt x="46253" y="72186"/>
                </a:lnTo>
                <a:lnTo>
                  <a:pt x="46253" y="2975940"/>
                </a:lnTo>
                <a:lnTo>
                  <a:pt x="71653" y="2975940"/>
                </a:lnTo>
                <a:lnTo>
                  <a:pt x="71653" y="72186"/>
                </a:lnTo>
                <a:close/>
              </a:path>
              <a:path w="118109" h="3048635">
                <a:moveTo>
                  <a:pt x="103746" y="2932214"/>
                </a:moveTo>
                <a:lnTo>
                  <a:pt x="95973" y="2934258"/>
                </a:lnTo>
                <a:lnTo>
                  <a:pt x="71653" y="2975940"/>
                </a:lnTo>
                <a:lnTo>
                  <a:pt x="101060" y="2975940"/>
                </a:lnTo>
                <a:lnTo>
                  <a:pt x="117906" y="2947060"/>
                </a:lnTo>
                <a:lnTo>
                  <a:pt x="115862" y="2939288"/>
                </a:lnTo>
                <a:lnTo>
                  <a:pt x="103746" y="2932214"/>
                </a:lnTo>
                <a:close/>
              </a:path>
              <a:path w="118109" h="30486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304863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759108" y="2468944"/>
            <a:ext cx="363220" cy="2209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351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001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7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783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3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136139" y="5049520"/>
            <a:ext cx="365760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	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81280" algn="ctr">
              <a:lnSpc>
                <a:spcPct val="100000"/>
              </a:lnSpc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30300" y="2374900"/>
            <a:ext cx="330200" cy="269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36445" y="2514536"/>
            <a:ext cx="118110" cy="2362835"/>
          </a:xfrm>
          <a:custGeom>
            <a:avLst/>
            <a:gdLst/>
            <a:ahLst/>
            <a:cxnLst/>
            <a:rect l="l" t="t" r="r" b="b"/>
            <a:pathLst>
              <a:path w="118109" h="2362835">
                <a:moveTo>
                  <a:pt x="14165" y="2246414"/>
                </a:moveTo>
                <a:lnTo>
                  <a:pt x="2048" y="2253488"/>
                </a:lnTo>
                <a:lnTo>
                  <a:pt x="1" y="2261260"/>
                </a:lnTo>
                <a:lnTo>
                  <a:pt x="58954" y="2362327"/>
                </a:lnTo>
                <a:lnTo>
                  <a:pt x="101062" y="2290140"/>
                </a:lnTo>
                <a:lnTo>
                  <a:pt x="46254" y="2290140"/>
                </a:lnTo>
                <a:lnTo>
                  <a:pt x="21941" y="2248458"/>
                </a:lnTo>
                <a:lnTo>
                  <a:pt x="14165" y="2246414"/>
                </a:lnTo>
                <a:close/>
              </a:path>
              <a:path w="118109" h="2362835">
                <a:moveTo>
                  <a:pt x="71654" y="72186"/>
                </a:moveTo>
                <a:lnTo>
                  <a:pt x="46254" y="72186"/>
                </a:lnTo>
                <a:lnTo>
                  <a:pt x="46254" y="2290140"/>
                </a:lnTo>
                <a:lnTo>
                  <a:pt x="71654" y="2290140"/>
                </a:lnTo>
                <a:lnTo>
                  <a:pt x="71654" y="72186"/>
                </a:lnTo>
                <a:close/>
              </a:path>
              <a:path w="118109" h="2362835">
                <a:moveTo>
                  <a:pt x="103747" y="2246414"/>
                </a:moveTo>
                <a:lnTo>
                  <a:pt x="95975" y="2248458"/>
                </a:lnTo>
                <a:lnTo>
                  <a:pt x="71654" y="2290140"/>
                </a:lnTo>
                <a:lnTo>
                  <a:pt x="101062" y="2290140"/>
                </a:lnTo>
                <a:lnTo>
                  <a:pt x="117908" y="2261260"/>
                </a:lnTo>
                <a:lnTo>
                  <a:pt x="115863" y="2253488"/>
                </a:lnTo>
                <a:lnTo>
                  <a:pt x="103747" y="2246414"/>
                </a:lnTo>
                <a:close/>
              </a:path>
              <a:path w="118109" h="2362835">
                <a:moveTo>
                  <a:pt x="58954" y="0"/>
                </a:moveTo>
                <a:lnTo>
                  <a:pt x="0" y="101066"/>
                </a:lnTo>
                <a:lnTo>
                  <a:pt x="2047" y="108851"/>
                </a:lnTo>
                <a:lnTo>
                  <a:pt x="14164" y="115912"/>
                </a:lnTo>
                <a:lnTo>
                  <a:pt x="21940" y="113868"/>
                </a:lnTo>
                <a:lnTo>
                  <a:pt x="46254" y="72186"/>
                </a:lnTo>
                <a:lnTo>
                  <a:pt x="101062" y="72186"/>
                </a:lnTo>
                <a:lnTo>
                  <a:pt x="58954" y="0"/>
                </a:lnTo>
                <a:close/>
              </a:path>
              <a:path w="118109" h="2362835">
                <a:moveTo>
                  <a:pt x="101062" y="72186"/>
                </a:moveTo>
                <a:lnTo>
                  <a:pt x="71654" y="72186"/>
                </a:lnTo>
                <a:lnTo>
                  <a:pt x="95975" y="113868"/>
                </a:lnTo>
                <a:lnTo>
                  <a:pt x="103747" y="115912"/>
                </a:lnTo>
                <a:lnTo>
                  <a:pt x="115863" y="108851"/>
                </a:lnTo>
                <a:lnTo>
                  <a:pt x="117908" y="101066"/>
                </a:lnTo>
                <a:lnTo>
                  <a:pt x="101062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39307" y="3248198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4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450340"/>
            <a:ext cx="3835400" cy="42276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38086"/>
              </a:buClr>
              <a:buFont typeface="Wingdings"/>
              <a:buChar char=""/>
            </a:pPr>
            <a:endParaRPr sz="41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 Ө(n)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Ө(lgn)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Ө(nlgn)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794250" y="2698750"/>
            <a:ext cx="3517900" cy="76200"/>
          </a:xfrm>
          <a:custGeom>
            <a:avLst/>
            <a:gdLst/>
            <a:ahLst/>
            <a:cxnLst/>
            <a:rect l="l" t="t" r="r" b="b"/>
            <a:pathLst>
              <a:path w="3517900" h="76200">
                <a:moveTo>
                  <a:pt x="3441700" y="0"/>
                </a:moveTo>
                <a:lnTo>
                  <a:pt x="34417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3441700" y="44450"/>
                </a:lnTo>
                <a:lnTo>
                  <a:pt x="3441700" y="76200"/>
                </a:lnTo>
                <a:lnTo>
                  <a:pt x="3517900" y="38100"/>
                </a:lnTo>
                <a:lnTo>
                  <a:pt x="3441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850" y="2698750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3098800" y="44450"/>
                </a:lnTo>
                <a:lnTo>
                  <a:pt x="30988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96690" y="2458720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0851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850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6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3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6450" y="3524250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399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1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9350" y="4032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4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0650" y="403225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5150" y="40322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2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50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5550" y="4527550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7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49850" y="45275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4150" y="45275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4650" y="45275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5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8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68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16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71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271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51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351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31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384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384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64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464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30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02150" y="3092450"/>
            <a:ext cx="0" cy="1435100"/>
          </a:xfrm>
          <a:custGeom>
            <a:avLst/>
            <a:gdLst/>
            <a:ahLst/>
            <a:cxnLst/>
            <a:rect l="l" t="t" r="r" b="b"/>
            <a:pathLst>
              <a:path h="1435100">
                <a:moveTo>
                  <a:pt x="0" y="0"/>
                </a:moveTo>
                <a:lnTo>
                  <a:pt x="0" y="1435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73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78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7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93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93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008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88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088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21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43150" y="30162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8350" y="3016250"/>
            <a:ext cx="2222500" cy="0"/>
          </a:xfrm>
          <a:custGeom>
            <a:avLst/>
            <a:gdLst/>
            <a:ahLst/>
            <a:cxnLst/>
            <a:rect l="l" t="t" r="r" b="b"/>
            <a:pathLst>
              <a:path w="2222500">
                <a:moveTo>
                  <a:pt x="0" y="0"/>
                </a:moveTo>
                <a:lnTo>
                  <a:pt x="22225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43150" y="3016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00850" y="30162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066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271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57850" y="3524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770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464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271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57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16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30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84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35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1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73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293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08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2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22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38449" y="4032248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4445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73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213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088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803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33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18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1651" y="40322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76200" y="419100"/>
                </a:moveTo>
                <a:lnTo>
                  <a:pt x="0" y="419100"/>
                </a:lnTo>
                <a:lnTo>
                  <a:pt x="38100" y="495300"/>
                </a:lnTo>
                <a:lnTo>
                  <a:pt x="76200" y="419100"/>
                </a:lnTo>
                <a:close/>
              </a:path>
              <a:path w="76200" h="495300">
                <a:moveTo>
                  <a:pt x="44448" y="0"/>
                </a:moveTo>
                <a:lnTo>
                  <a:pt x="31748" y="0"/>
                </a:lnTo>
                <a:lnTo>
                  <a:pt x="31750" y="419100"/>
                </a:lnTo>
                <a:lnTo>
                  <a:pt x="44450" y="419100"/>
                </a:lnTo>
                <a:lnTo>
                  <a:pt x="44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1651" y="29527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44450" y="76200"/>
                </a:moveTo>
                <a:lnTo>
                  <a:pt x="31750" y="76200"/>
                </a:lnTo>
                <a:lnTo>
                  <a:pt x="31748" y="495300"/>
                </a:lnTo>
                <a:lnTo>
                  <a:pt x="44448" y="495300"/>
                </a:lnTo>
                <a:lnTo>
                  <a:pt x="44450" y="76200"/>
                </a:lnTo>
                <a:close/>
              </a:path>
              <a:path w="76200" h="4953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77240" y="1849120"/>
            <a:ext cx="121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1140" y="3525520"/>
            <a:ext cx="59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2400" y="2362200"/>
            <a:ext cx="4876800" cy="3352800"/>
          </a:xfrm>
          <a:custGeom>
            <a:avLst/>
            <a:gdLst/>
            <a:ahLst/>
            <a:cxnLst/>
            <a:rect l="l" t="t" r="r" b="b"/>
            <a:pathLst>
              <a:path w="4876800" h="3352800">
                <a:moveTo>
                  <a:pt x="0" y="0"/>
                </a:moveTo>
                <a:lnTo>
                  <a:pt x="4876800" y="0"/>
                </a:lnTo>
                <a:lnTo>
                  <a:pt x="48768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6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5900" y="2870200"/>
            <a:ext cx="10668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1544320"/>
            <a:ext cx="641350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different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 conquer</a:t>
            </a:r>
            <a:r>
              <a:rPr sz="2800" spc="-3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method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5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49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6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50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3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60340" y="3144520"/>
            <a:ext cx="370268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root, left, right</a:t>
            </a:r>
            <a:r>
              <a:rPr sz="2200" spc="14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nodes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0939" y="5735320"/>
            <a:ext cx="534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What </a:t>
            </a:r>
            <a:r>
              <a:rPr sz="2400" i="1" spc="15" dirty="0">
                <a:latin typeface="Times New Roman"/>
                <a:cs typeface="Times New Roman"/>
              </a:rPr>
              <a:t>is </a:t>
            </a:r>
            <a:r>
              <a:rPr sz="2400" i="1" spc="10" dirty="0">
                <a:latin typeface="Times New Roman"/>
                <a:cs typeface="Times New Roman"/>
              </a:rPr>
              <a:t>the </a:t>
            </a:r>
            <a:r>
              <a:rPr sz="2400" i="1" spc="-15" dirty="0">
                <a:latin typeface="Times New Roman"/>
                <a:cs typeface="Times New Roman"/>
              </a:rPr>
              <a:t>min-area </a:t>
            </a:r>
            <a:r>
              <a:rPr sz="2400" i="1" spc="-25" dirty="0">
                <a:latin typeface="Times New Roman"/>
                <a:cs typeface="Times New Roman"/>
              </a:rPr>
              <a:t>required </a:t>
            </a:r>
            <a:r>
              <a:rPr sz="2400" i="1" spc="10" dirty="0">
                <a:latin typeface="Times New Roman"/>
                <a:cs typeface="Times New Roman"/>
              </a:rPr>
              <a:t>for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6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56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4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30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9100" y="2870200"/>
            <a:ext cx="1054100" cy="749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2595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936718" y="0"/>
                </a:moveTo>
                <a:lnTo>
                  <a:pt x="0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9500" y="3556000"/>
            <a:ext cx="6731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995" y="3581400"/>
            <a:ext cx="556260" cy="609600"/>
          </a:xfrm>
          <a:custGeom>
            <a:avLst/>
            <a:gdLst/>
            <a:ahLst/>
            <a:cxnLst/>
            <a:rect l="l" t="t" r="r" b="b"/>
            <a:pathLst>
              <a:path w="556260" h="609600">
                <a:moveTo>
                  <a:pt x="555718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2900" y="3556000"/>
            <a:ext cx="736600" cy="736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6400" y="3581400"/>
            <a:ext cx="604520" cy="622300"/>
          </a:xfrm>
          <a:custGeom>
            <a:avLst/>
            <a:gdLst/>
            <a:ahLst/>
            <a:cxnLst/>
            <a:rect l="l" t="t" r="r" b="b"/>
            <a:pathLst>
              <a:path w="604519" h="622300">
                <a:moveTo>
                  <a:pt x="0" y="0"/>
                </a:moveTo>
                <a:lnTo>
                  <a:pt x="604483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6500" y="3556000"/>
            <a:ext cx="660400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10000" y="3581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0"/>
                </a:moveTo>
                <a:lnTo>
                  <a:pt x="53340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4700" y="3556000"/>
            <a:ext cx="584200" cy="736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8203" y="3581400"/>
            <a:ext cx="457200" cy="622300"/>
          </a:xfrm>
          <a:custGeom>
            <a:avLst/>
            <a:gdLst/>
            <a:ahLst/>
            <a:cxnLst/>
            <a:rect l="l" t="t" r="r" b="b"/>
            <a:pathLst>
              <a:path w="457200" h="622300">
                <a:moveTo>
                  <a:pt x="457069" y="0"/>
                </a:moveTo>
                <a:lnTo>
                  <a:pt x="0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8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51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2" y="495444"/>
                </a:lnTo>
                <a:lnTo>
                  <a:pt x="730574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2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9" y="292100"/>
                </a:lnTo>
                <a:lnTo>
                  <a:pt x="664553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0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448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19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89" y="151569"/>
                </a:lnTo>
                <a:lnTo>
                  <a:pt x="570515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8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54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7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5" y="108932"/>
                </a:lnTo>
                <a:lnTo>
                  <a:pt x="366603" y="114207"/>
                </a:lnTo>
                <a:lnTo>
                  <a:pt x="359485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7" y="193264"/>
                </a:lnTo>
                <a:lnTo>
                  <a:pt x="303226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5" y="444500"/>
                </a:lnTo>
                <a:lnTo>
                  <a:pt x="187986" y="471037"/>
                </a:lnTo>
                <a:lnTo>
                  <a:pt x="176900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6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3" y="633040"/>
                </a:lnTo>
                <a:lnTo>
                  <a:pt x="115186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7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8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7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9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4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0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87560" y="4668520"/>
            <a:ext cx="1751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	</a:t>
            </a: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  <a:tabLst>
                <a:tab pos="989965" algn="l"/>
              </a:tabLst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3	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8239" y="3296920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l</a:t>
            </a:r>
            <a:r>
              <a:rPr sz="2400" spc="3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ft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7640" y="3296920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ght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54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6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54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56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3543300" y="1981200"/>
            <a:ext cx="0" cy="1758950"/>
          </a:xfrm>
          <a:custGeom>
            <a:avLst/>
            <a:gdLst/>
            <a:ahLst/>
            <a:cxnLst/>
            <a:rect l="l" t="t" r="r" b="b"/>
            <a:pathLst>
              <a:path h="1758950">
                <a:moveTo>
                  <a:pt x="0" y="0"/>
                </a:moveTo>
                <a:lnTo>
                  <a:pt x="0" y="175895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3300" y="3892550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0"/>
                </a:moveTo>
                <a:lnTo>
                  <a:pt x="0" y="1746252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5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75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5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5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94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4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4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25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257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257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25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4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47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47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4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102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1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1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19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1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60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609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09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0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92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92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92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92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1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11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1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11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76397" y="2717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6301" y="30734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6500" y="30734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76397" y="30734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86301" y="34417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76500" y="34417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76397" y="3441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30750" y="3810000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7750" y="38100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3771900"/>
            <a:ext cx="914400" cy="76200"/>
          </a:xfrm>
          <a:custGeom>
            <a:avLst/>
            <a:gdLst/>
            <a:ahLst/>
            <a:cxnLst/>
            <a:rect l="l" t="t" r="r" b="b"/>
            <a:pathLst>
              <a:path w="914400" h="76200">
                <a:moveTo>
                  <a:pt x="0" y="76201"/>
                </a:moveTo>
                <a:lnTo>
                  <a:pt x="914400" y="76201"/>
                </a:lnTo>
                <a:lnTo>
                  <a:pt x="914400" y="0"/>
                </a:lnTo>
                <a:lnTo>
                  <a:pt x="0" y="0"/>
                </a:lnTo>
                <a:lnTo>
                  <a:pt x="0" y="76201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76397" y="3810000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152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86301" y="41783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6500" y="41783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76397" y="41783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86301" y="45466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76500" y="45466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76397" y="45466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76397" y="4902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03850" y="5257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7700" y="5270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3850" y="2336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87700" y="2349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76397" y="5638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76397" y="1981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20950" y="3784600"/>
            <a:ext cx="914400" cy="63500"/>
          </a:xfrm>
          <a:custGeom>
            <a:avLst/>
            <a:gdLst/>
            <a:ahLst/>
            <a:cxnLst/>
            <a:rect l="l" t="t" r="r" b="b"/>
            <a:pathLst>
              <a:path w="914400" h="63500">
                <a:moveTo>
                  <a:pt x="0" y="63501"/>
                </a:moveTo>
                <a:lnTo>
                  <a:pt x="914400" y="63501"/>
                </a:lnTo>
                <a:lnTo>
                  <a:pt x="914400" y="0"/>
                </a:lnTo>
                <a:lnTo>
                  <a:pt x="0" y="0"/>
                </a:lnTo>
                <a:lnTo>
                  <a:pt x="0" y="6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87750" y="38163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545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447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764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7554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8862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9652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764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7554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862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9652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447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545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113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763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983739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7211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861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6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193540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98540" y="2306320"/>
            <a:ext cx="250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98540" y="3220720"/>
            <a:ext cx="236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67908" y="45080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82700" y="40513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88846" y="41909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75"/>
                </a:lnTo>
                <a:lnTo>
                  <a:pt x="0" y="1346860"/>
                </a:lnTo>
                <a:lnTo>
                  <a:pt x="58953" y="1447921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75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967908" y="22982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282700" y="18415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88846" y="19811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88"/>
                </a:lnTo>
                <a:lnTo>
                  <a:pt x="0" y="1346860"/>
                </a:lnTo>
                <a:lnTo>
                  <a:pt x="58953" y="1447927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88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0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645573" y="36559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450340"/>
            <a:ext cx="3835400" cy="424302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38086"/>
              </a:buClr>
              <a:buFont typeface="Wingdings"/>
              <a:buChar char=""/>
            </a:pPr>
            <a:endParaRPr sz="39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  <a:tabLst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</a:t>
            </a: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7532" dirty="0">
                <a:latin typeface="Times New Roman"/>
                <a:cs typeface="Times New Roman"/>
              </a:rPr>
              <a:t>n</a:t>
            </a:r>
            <a:r>
              <a:rPr sz="4425" i="1" spc="104" baseline="-7532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60"/>
              </a:spcBef>
              <a:tabLst>
                <a:tab pos="1485265" algn="l"/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</a:t>
            </a:r>
            <a:r>
              <a:rPr sz="28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9416" dirty="0">
                <a:latin typeface="Times New Roman"/>
                <a:cs typeface="Times New Roman"/>
              </a:rPr>
              <a:t>n</a:t>
            </a:r>
            <a:r>
              <a:rPr sz="4425" i="1" spc="254" baseline="-9416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573" y="41893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544320"/>
            <a:ext cx="1381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2950" y="2444750"/>
            <a:ext cx="3657600" cy="3429000"/>
          </a:xfrm>
          <a:custGeom>
            <a:avLst/>
            <a:gdLst/>
            <a:ahLst/>
            <a:cxnLst/>
            <a:rect l="l" t="t" r="r" b="b"/>
            <a:pathLst>
              <a:path w="3657600" h="3429000">
                <a:moveTo>
                  <a:pt x="0" y="0"/>
                </a:moveTo>
                <a:lnTo>
                  <a:pt x="3657602" y="0"/>
                </a:lnTo>
                <a:lnTo>
                  <a:pt x="3657602" y="3429001"/>
                </a:lnTo>
                <a:lnTo>
                  <a:pt x="0" y="3429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8350" y="5340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8350" y="3054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27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75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8350" y="3663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43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91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71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29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27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75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8350" y="4806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43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91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25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21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21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1750" y="244475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1750" y="4349750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13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213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309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309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687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879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925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309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925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309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021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021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829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829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213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13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405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405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05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13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021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829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405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213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021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29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07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975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07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975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687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687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59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59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92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47800" y="0"/>
                </a:moveTo>
                <a:lnTo>
                  <a:pt x="14478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1447800" y="44450"/>
                </a:lnTo>
                <a:lnTo>
                  <a:pt x="1447800" y="76200"/>
                </a:lnTo>
                <a:lnTo>
                  <a:pt x="1524000" y="38100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06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524000" y="44450"/>
                </a:lnTo>
                <a:lnTo>
                  <a:pt x="15240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726749" y="1772920"/>
            <a:ext cx="766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787650" y="44259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76200" y="1371600"/>
                </a:moveTo>
                <a:lnTo>
                  <a:pt x="0" y="1371600"/>
                </a:lnTo>
                <a:lnTo>
                  <a:pt x="38100" y="1447800"/>
                </a:lnTo>
                <a:lnTo>
                  <a:pt x="76200" y="1371600"/>
                </a:lnTo>
                <a:close/>
              </a:path>
              <a:path w="76200" h="1447800">
                <a:moveTo>
                  <a:pt x="44450" y="0"/>
                </a:moveTo>
                <a:lnTo>
                  <a:pt x="31750" y="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87650" y="24447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44450" y="76200"/>
                </a:moveTo>
                <a:lnTo>
                  <a:pt x="31750" y="76200"/>
                </a:lnTo>
                <a:lnTo>
                  <a:pt x="31750" y="1447800"/>
                </a:lnTo>
                <a:lnTo>
                  <a:pt x="44450" y="1447800"/>
                </a:lnTo>
                <a:lnTo>
                  <a:pt x="44450" y="76200"/>
                </a:lnTo>
                <a:close/>
              </a:path>
              <a:path w="76200" h="14478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517139" y="3906215"/>
            <a:ext cx="69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Maximum Subarray</a:t>
            </a:r>
            <a:r>
              <a:rPr sz="3600" spc="-20" dirty="0"/>
              <a:t> </a:t>
            </a:r>
            <a:r>
              <a:rPr sz="3600" spc="-5" dirty="0"/>
              <a:t>Problem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320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8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7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7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7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4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7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1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87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4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4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21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1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8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78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54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909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1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11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87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4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4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44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21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85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8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78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4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11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11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88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8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45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45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21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08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8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78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54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91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11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711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88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882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45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245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21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3505200"/>
            <a:ext cx="533400" cy="63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8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78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5940" y="1452880"/>
            <a:ext cx="7772400" cy="19761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82600" indent="-317500">
              <a:lnSpc>
                <a:spcPct val="100000"/>
              </a:lnSpc>
              <a:spcBef>
                <a:spcPts val="82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spc="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An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  <a:p>
            <a:pPr marL="482600" marR="5080" indent="-317500">
              <a:lnSpc>
                <a:spcPct val="100699"/>
              </a:lnSpc>
              <a:spcBef>
                <a:spcPts val="70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Output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contiguous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15" dirty="0">
                <a:latin typeface="Times New Roman"/>
                <a:cs typeface="Times New Roman"/>
              </a:rPr>
              <a:t>that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has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largest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sum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20" dirty="0">
                <a:latin typeface="Times New Roman"/>
                <a:cs typeface="Times New Roman"/>
              </a:rPr>
              <a:t>elements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2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array: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08500" y="4089400"/>
            <a:ext cx="2260600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0" y="41148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2133601" y="0"/>
                </a:moveTo>
                <a:lnTo>
                  <a:pt x="2131605" y="59320"/>
                </a:lnTo>
                <a:lnTo>
                  <a:pt x="2126162" y="107763"/>
                </a:lnTo>
                <a:lnTo>
                  <a:pt x="2118088" y="140423"/>
                </a:lnTo>
                <a:lnTo>
                  <a:pt x="2108201" y="152400"/>
                </a:lnTo>
                <a:lnTo>
                  <a:pt x="1092200" y="152400"/>
                </a:lnTo>
                <a:lnTo>
                  <a:pt x="1082312" y="164376"/>
                </a:lnTo>
                <a:lnTo>
                  <a:pt x="1074239" y="197037"/>
                </a:lnTo>
                <a:lnTo>
                  <a:pt x="1068796" y="245479"/>
                </a:lnTo>
                <a:lnTo>
                  <a:pt x="1066800" y="304800"/>
                </a:lnTo>
                <a:lnTo>
                  <a:pt x="1064804" y="245479"/>
                </a:lnTo>
                <a:lnTo>
                  <a:pt x="1059361" y="197037"/>
                </a:lnTo>
                <a:lnTo>
                  <a:pt x="1051288" y="164376"/>
                </a:lnTo>
                <a:lnTo>
                  <a:pt x="1041400" y="152400"/>
                </a:lnTo>
                <a:lnTo>
                  <a:pt x="25398" y="152400"/>
                </a:lnTo>
                <a:lnTo>
                  <a:pt x="15512" y="140423"/>
                </a:lnTo>
                <a:lnTo>
                  <a:pt x="7439" y="107763"/>
                </a:lnTo>
                <a:lnTo>
                  <a:pt x="1995" y="59320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736340" y="4439920"/>
            <a:ext cx="38989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maximum contiguous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subarray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92200" y="4927600"/>
            <a:ext cx="68961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0101" y="4959350"/>
            <a:ext cx="3321050" cy="381000"/>
          </a:xfrm>
          <a:custGeom>
            <a:avLst/>
            <a:gdLst/>
            <a:ahLst/>
            <a:cxnLst/>
            <a:rect l="l" t="t" r="r" b="b"/>
            <a:pathLst>
              <a:path w="3321050" h="381000">
                <a:moveTo>
                  <a:pt x="0" y="381000"/>
                </a:moveTo>
                <a:lnTo>
                  <a:pt x="3321048" y="381000"/>
                </a:lnTo>
                <a:lnTo>
                  <a:pt x="3321048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9350" y="4959350"/>
            <a:ext cx="3384550" cy="381000"/>
          </a:xfrm>
          <a:custGeom>
            <a:avLst/>
            <a:gdLst/>
            <a:ahLst/>
            <a:cxnLst/>
            <a:rect l="l" t="t" r="r" b="b"/>
            <a:pathLst>
              <a:path w="3384550" h="381000">
                <a:moveTo>
                  <a:pt x="0" y="381000"/>
                </a:moveTo>
                <a:lnTo>
                  <a:pt x="3384549" y="381000"/>
                </a:lnTo>
                <a:lnTo>
                  <a:pt x="3384549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350" y="4959350"/>
            <a:ext cx="6781800" cy="381000"/>
          </a:xfrm>
          <a:custGeom>
            <a:avLst/>
            <a:gdLst/>
            <a:ahLst/>
            <a:cxnLst/>
            <a:rect l="l" t="t" r="r" b="b"/>
            <a:pathLst>
              <a:path w="6781800" h="381000">
                <a:moveTo>
                  <a:pt x="0" y="0"/>
                </a:moveTo>
                <a:lnTo>
                  <a:pt x="6781803" y="0"/>
                </a:lnTo>
                <a:lnTo>
                  <a:pt x="67818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3100" y="4775200"/>
            <a:ext cx="177800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48006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762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49" y="157976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55139" y="5735320"/>
            <a:ext cx="2345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50" y="157976"/>
                </a:lnTo>
                <a:lnTo>
                  <a:pt x="1876428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84140" y="5735320"/>
            <a:ext cx="2484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0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4100" y="4457700"/>
            <a:ext cx="20320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7598" y="4495799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342900"/>
                </a:moveTo>
                <a:lnTo>
                  <a:pt x="1902755" y="276164"/>
                </a:lnTo>
                <a:lnTo>
                  <a:pt x="1896632" y="221666"/>
                </a:lnTo>
                <a:lnTo>
                  <a:pt x="1887549" y="184923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57976"/>
                </a:lnTo>
                <a:lnTo>
                  <a:pt x="960869" y="121233"/>
                </a:lnTo>
                <a:lnTo>
                  <a:pt x="954746" y="66736"/>
                </a:lnTo>
                <a:lnTo>
                  <a:pt x="952500" y="0"/>
                </a:lnTo>
                <a:lnTo>
                  <a:pt x="950255" y="66736"/>
                </a:lnTo>
                <a:lnTo>
                  <a:pt x="944131" y="121233"/>
                </a:lnTo>
                <a:lnTo>
                  <a:pt x="935049" y="157976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84923"/>
                </a:lnTo>
                <a:lnTo>
                  <a:pt x="8367" y="221666"/>
                </a:lnTo>
                <a:lnTo>
                  <a:pt x="2245" y="276164"/>
                </a:lnTo>
                <a:lnTo>
                  <a:pt x="0" y="3429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8340" y="1455843"/>
            <a:ext cx="6181090" cy="38328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95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Basic</a:t>
            </a:r>
            <a:r>
              <a:rPr sz="2800" i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idea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647700" lvl="1" indent="-266700">
              <a:lnSpc>
                <a:spcPct val="100000"/>
              </a:lnSpc>
              <a:spcBef>
                <a:spcPts val="34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477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Divide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input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4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from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latin typeface="Times New Roman"/>
                <a:cs typeface="Times New Roman"/>
              </a:rPr>
              <a:t>middle</a:t>
            </a:r>
            <a:endParaRPr sz="2400">
              <a:latin typeface="Times New Roman"/>
              <a:cs typeface="Times New Roman"/>
            </a:endParaRPr>
          </a:p>
          <a:p>
            <a:pPr marL="673100" lvl="1" indent="-342900">
              <a:lnSpc>
                <a:spcPct val="100000"/>
              </a:lnSpc>
              <a:spcBef>
                <a:spcPts val="22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73100" algn="l"/>
              </a:tabLst>
            </a:pPr>
            <a:r>
              <a:rPr sz="2400" spc="5" dirty="0">
                <a:latin typeface="Times New Roman"/>
                <a:cs typeface="Times New Roman"/>
              </a:rPr>
              <a:t>Pick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best </a:t>
            </a:r>
            <a:r>
              <a:rPr sz="2400" spc="5" dirty="0">
                <a:latin typeface="Times New Roman"/>
                <a:cs typeface="Times New Roman"/>
              </a:rPr>
              <a:t>solution </a:t>
            </a:r>
            <a:r>
              <a:rPr sz="2400" spc="10" dirty="0">
                <a:latin typeface="Times New Roman"/>
                <a:cs typeface="Times New Roman"/>
              </a:rPr>
              <a:t>among the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following: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4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4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  <a:p>
            <a:pPr marL="2832100">
              <a:lnSpc>
                <a:spcPct val="100000"/>
              </a:lnSpc>
              <a:spcBef>
                <a:spcPts val="1720"/>
              </a:spcBef>
            </a:pP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Crosses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mid-point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57960"/>
            <a:ext cx="7797800" cy="36525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8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600" spc="5" dirty="0">
                <a:latin typeface="Times New Roman"/>
                <a:cs typeface="Times New Roman"/>
              </a:rPr>
              <a:t>: </a:t>
            </a:r>
            <a:r>
              <a:rPr sz="2600" spc="-10" dirty="0">
                <a:latin typeface="Times New Roman"/>
                <a:cs typeface="Times New Roman"/>
              </a:rPr>
              <a:t>Trivial </a:t>
            </a:r>
            <a:r>
              <a:rPr sz="2600" spc="-5" dirty="0">
                <a:latin typeface="Times New Roman"/>
                <a:cs typeface="Times New Roman"/>
              </a:rPr>
              <a:t>(divide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30" dirty="0">
                <a:latin typeface="Times New Roman"/>
                <a:cs typeface="Times New Roman"/>
              </a:rPr>
              <a:t>array </a:t>
            </a:r>
            <a:r>
              <a:rPr sz="2600" spc="15" dirty="0">
                <a:latin typeface="Times New Roman"/>
                <a:cs typeface="Times New Roman"/>
              </a:rPr>
              <a:t>from </a:t>
            </a:r>
            <a:r>
              <a:rPr sz="2600" spc="-10" dirty="0">
                <a:latin typeface="Times New Roman"/>
                <a:cs typeface="Times New Roman"/>
              </a:rPr>
              <a:t>the</a:t>
            </a:r>
            <a:r>
              <a:rPr sz="2600" spc="-4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middle)</a:t>
            </a:r>
            <a:endParaRPr sz="2600">
              <a:latin typeface="Times New Roman"/>
              <a:cs typeface="Times New Roman"/>
            </a:endParaRPr>
          </a:p>
          <a:p>
            <a:pPr marL="330200" marR="10160" indent="-317500">
              <a:lnSpc>
                <a:spcPts val="2800"/>
              </a:lnSpc>
              <a:spcBef>
                <a:spcPts val="74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600" spc="-5" dirty="0">
                <a:latin typeface="Times New Roman"/>
                <a:cs typeface="Times New Roman"/>
              </a:rPr>
              <a:t>: </a:t>
            </a:r>
            <a:r>
              <a:rPr sz="2600" spc="5" dirty="0">
                <a:latin typeface="Times New Roman"/>
                <a:cs typeface="Times New Roman"/>
              </a:rPr>
              <a:t>Recursively </a:t>
            </a:r>
            <a:r>
              <a:rPr sz="2600" spc="-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 </a:t>
            </a:r>
            <a:r>
              <a:rPr sz="2600" spc="15" dirty="0">
                <a:latin typeface="Times New Roman"/>
                <a:cs typeface="Times New Roman"/>
              </a:rPr>
              <a:t>subarrays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left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600" spc="-1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halves</a:t>
            </a:r>
            <a:endParaRPr sz="2600">
              <a:latin typeface="Times New Roman"/>
              <a:cs typeface="Times New Roman"/>
            </a:endParaRPr>
          </a:p>
          <a:p>
            <a:pPr marL="330200" marR="5080" indent="-317500">
              <a:lnSpc>
                <a:spcPts val="2800"/>
              </a:lnSpc>
              <a:spcBef>
                <a:spcPts val="70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600" dirty="0">
                <a:latin typeface="Times New Roman"/>
                <a:cs typeface="Times New Roman"/>
              </a:rPr>
              <a:t>: </a:t>
            </a:r>
            <a:r>
              <a:rPr sz="2600" spc="-1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15" dirty="0">
                <a:latin typeface="Times New Roman"/>
                <a:cs typeface="Times New Roman"/>
              </a:rPr>
              <a:t>max-subarray </a:t>
            </a:r>
            <a:r>
              <a:rPr sz="2600" dirty="0">
                <a:latin typeface="Times New Roman"/>
                <a:cs typeface="Times New Roman"/>
              </a:rPr>
              <a:t>crossing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5" dirty="0">
                <a:latin typeface="Times New Roman"/>
                <a:cs typeface="Times New Roman"/>
              </a:rPr>
              <a:t>mid-  </a:t>
            </a:r>
            <a:r>
              <a:rPr sz="2600" spc="-5" dirty="0">
                <a:latin typeface="Times New Roman"/>
                <a:cs typeface="Times New Roman"/>
              </a:rPr>
              <a:t>point </a:t>
            </a:r>
            <a:r>
              <a:rPr sz="2600" i="1" spc="15" dirty="0">
                <a:solidFill>
                  <a:srgbClr val="7F7F7F"/>
                </a:solidFill>
                <a:latin typeface="Times New Roman"/>
                <a:cs typeface="Times New Roman"/>
              </a:rPr>
              <a:t>(can </a:t>
            </a:r>
            <a:r>
              <a:rPr sz="2600" i="1" dirty="0">
                <a:solidFill>
                  <a:srgbClr val="7F7F7F"/>
                </a:solidFill>
                <a:latin typeface="Times New Roman"/>
                <a:cs typeface="Times New Roman"/>
              </a:rPr>
              <a:t>be done </a:t>
            </a:r>
            <a:r>
              <a:rPr sz="2600" i="1" spc="-15" dirty="0">
                <a:solidFill>
                  <a:srgbClr val="7F7F7F"/>
                </a:solidFill>
                <a:latin typeface="Times New Roman"/>
                <a:cs typeface="Times New Roman"/>
              </a:rPr>
              <a:t>in </a:t>
            </a:r>
            <a:r>
              <a:rPr sz="2600" i="1" spc="10" dirty="0">
                <a:solidFill>
                  <a:srgbClr val="7F7F7F"/>
                </a:solidFill>
                <a:latin typeface="Times New Roman"/>
                <a:cs typeface="Times New Roman"/>
              </a:rPr>
              <a:t>Θ(n) </a:t>
            </a:r>
            <a:r>
              <a:rPr sz="2600" i="1" spc="5" dirty="0">
                <a:solidFill>
                  <a:srgbClr val="7F7F7F"/>
                </a:solidFill>
                <a:latin typeface="Times New Roman"/>
                <a:cs typeface="Times New Roman"/>
              </a:rPr>
              <a:t>time)</a:t>
            </a:r>
            <a:r>
              <a:rPr sz="2600" spc="5" dirty="0">
                <a:latin typeface="Times New Roman"/>
                <a:cs typeface="Times New Roman"/>
              </a:rPr>
              <a:t>. </a:t>
            </a:r>
            <a:r>
              <a:rPr sz="2600" dirty="0">
                <a:latin typeface="Times New Roman"/>
                <a:cs typeface="Times New Roman"/>
              </a:rPr>
              <a:t>Return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</a:t>
            </a:r>
            <a:r>
              <a:rPr sz="2600" spc="-22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among 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following:</a:t>
            </a:r>
            <a:endParaRPr sz="26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3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2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3300" y="470699"/>
            <a:ext cx="2454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Conclusion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620520"/>
            <a:ext cx="7235190" cy="31419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1435" indent="-342900">
              <a:lnSpc>
                <a:spcPts val="3800"/>
              </a:lnSpc>
              <a:spcBef>
                <a:spcPts val="2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dirty="0">
                <a:latin typeface="Times New Roman"/>
                <a:cs typeface="Times New Roman"/>
              </a:rPr>
              <a:t>Divide </a:t>
            </a:r>
            <a:r>
              <a:rPr sz="3200" spc="-10" dirty="0">
                <a:latin typeface="Times New Roman"/>
                <a:cs typeface="Times New Roman"/>
              </a:rPr>
              <a:t>and conquer </a:t>
            </a:r>
            <a:r>
              <a:rPr sz="3200" spc="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just </a:t>
            </a:r>
            <a:r>
              <a:rPr sz="3200" dirty="0">
                <a:latin typeface="Times New Roman"/>
                <a:cs typeface="Times New Roman"/>
              </a:rPr>
              <a:t>one of </a:t>
            </a:r>
            <a:r>
              <a:rPr sz="3200" spc="-15" dirty="0">
                <a:latin typeface="Times New Roman"/>
                <a:cs typeface="Times New Roman"/>
              </a:rPr>
              <a:t>several  </a:t>
            </a:r>
            <a:r>
              <a:rPr sz="3200" dirty="0">
                <a:latin typeface="Times New Roman"/>
                <a:cs typeface="Times New Roman"/>
              </a:rPr>
              <a:t>powerful </a:t>
            </a:r>
            <a:r>
              <a:rPr sz="3200" spc="-10" dirty="0">
                <a:latin typeface="Times New Roman"/>
                <a:cs typeface="Times New Roman"/>
              </a:rPr>
              <a:t>techniques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algorithm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design.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299"/>
              </a:lnSpc>
              <a:spcBef>
                <a:spcPts val="625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5" dirty="0">
                <a:latin typeface="Times New Roman"/>
                <a:cs typeface="Times New Roman"/>
              </a:rPr>
              <a:t>Divide-and-conquer </a:t>
            </a:r>
            <a:r>
              <a:rPr sz="3200" dirty="0">
                <a:latin typeface="Times New Roman"/>
                <a:cs typeface="Times New Roman"/>
              </a:rPr>
              <a:t>algorithms </a:t>
            </a: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  </a:t>
            </a:r>
            <a:r>
              <a:rPr sz="3200" spc="-15" dirty="0">
                <a:latin typeface="Times New Roman"/>
                <a:cs typeface="Times New Roman"/>
              </a:rPr>
              <a:t>analyzed </a:t>
            </a: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spc="-5" dirty="0">
                <a:latin typeface="Times New Roman"/>
                <a:cs typeface="Times New Roman"/>
              </a:rPr>
              <a:t>recurrences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master  </a:t>
            </a:r>
            <a:r>
              <a:rPr sz="3200" spc="-5" dirty="0">
                <a:latin typeface="Times New Roman"/>
                <a:cs typeface="Times New Roman"/>
              </a:rPr>
              <a:t>method </a:t>
            </a:r>
            <a:r>
              <a:rPr sz="3200" spc="-10" dirty="0">
                <a:latin typeface="Times New Roman"/>
                <a:cs typeface="Times New Roman"/>
              </a:rPr>
              <a:t>(so </a:t>
            </a:r>
            <a:r>
              <a:rPr sz="3200" spc="-5" dirty="0">
                <a:latin typeface="Times New Roman"/>
                <a:cs typeface="Times New Roman"/>
              </a:rPr>
              <a:t>practice </a:t>
            </a:r>
            <a:r>
              <a:rPr sz="3200" spc="5" dirty="0">
                <a:latin typeface="Times New Roman"/>
                <a:cs typeface="Times New Roman"/>
              </a:rPr>
              <a:t>this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math).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spc="-10" dirty="0">
                <a:latin typeface="Times New Roman"/>
                <a:cs typeface="Times New Roman"/>
              </a:rPr>
              <a:t>lead </a:t>
            </a:r>
            <a:r>
              <a:rPr sz="3200" spc="5" dirty="0">
                <a:latin typeface="Times New Roman"/>
                <a:cs typeface="Times New Roman"/>
              </a:rPr>
              <a:t>to </a:t>
            </a:r>
            <a:r>
              <a:rPr sz="3200" spc="10" dirty="0">
                <a:latin typeface="Times New Roman"/>
                <a:cs typeface="Times New Roman"/>
              </a:rPr>
              <a:t>more </a:t>
            </a:r>
            <a:r>
              <a:rPr sz="3200" dirty="0">
                <a:latin typeface="Times New Roman"/>
                <a:cs typeface="Times New Roman"/>
              </a:rPr>
              <a:t>efficient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algorithms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Merge </a:t>
            </a:r>
            <a:r>
              <a:rPr sz="3600" spc="-5" dirty="0"/>
              <a:t>Sort: Solving the</a:t>
            </a:r>
            <a:r>
              <a:rPr sz="3600" spc="35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2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Θ(n),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1485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252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0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Özel Tasarı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2415</Words>
  <Application>Microsoft Office PowerPoint</Application>
  <PresentationFormat>Ekran Gösterisi (4:3)</PresentationFormat>
  <Paragraphs>502</Paragraphs>
  <Slides>55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Sitka Small</vt:lpstr>
      <vt:lpstr>Symbol</vt:lpstr>
      <vt:lpstr>Times New Roman</vt:lpstr>
      <vt:lpstr>Wingdings</vt:lpstr>
      <vt:lpstr>Office Theme</vt:lpstr>
      <vt:lpstr>Özel Tasarım</vt:lpstr>
      <vt:lpstr>CSE214 – Analysis of Algorithms PhD Furkan Gözükara, Toros University https://github.com/FurkanGozukara/Analysis-of-Algorithms-2019  </vt:lpstr>
      <vt:lpstr>Reminder: Merge Sort</vt:lpstr>
      <vt:lpstr>The Divide-and-Conquer Design  Paradigm</vt:lpstr>
      <vt:lpstr>Example: Merge Sort</vt:lpstr>
      <vt:lpstr>PowerPoint Sunusu</vt:lpstr>
      <vt:lpstr>Merge Sort: Solving the Recurrence</vt:lpstr>
      <vt:lpstr>Binary Search</vt:lpstr>
      <vt:lpstr>Binary Search</vt:lpstr>
      <vt:lpstr>Binary Search</vt:lpstr>
      <vt:lpstr>Binary Search</vt:lpstr>
      <vt:lpstr>Binary Search</vt:lpstr>
      <vt:lpstr>Binary Search</vt:lpstr>
      <vt:lpstr>Recurrence for Binary Search</vt:lpstr>
      <vt:lpstr>Binary Search: Solving the Recurrence</vt:lpstr>
      <vt:lpstr>Powering a Number</vt:lpstr>
      <vt:lpstr>Powering a Number: Divide &amp; Conquer</vt:lpstr>
      <vt:lpstr>Powering a Number: Divide &amp; Conquer</vt:lpstr>
      <vt:lpstr>Powering a Number: Solving the Recurrence</vt:lpstr>
      <vt:lpstr>Matrix Multiplication</vt:lpstr>
      <vt:lpstr>PowerPoint Sunusu</vt:lpstr>
      <vt:lpstr>PowerPoint Sunusu</vt:lpstr>
      <vt:lpstr>Standard Algorithm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  Analysis</vt:lpstr>
      <vt:lpstr>PowerPoint Sunusu</vt:lpstr>
      <vt:lpstr>Matrix Multiplication: Strassen’s Idea</vt:lpstr>
      <vt:lpstr>Matrix Multiplication: Strassen’s Idea</vt:lpstr>
      <vt:lpstr>Matrix Multiplication: Strassen’s Idea</vt:lpstr>
      <vt:lpstr>Matrix Multiplication: Strassen’s Idea</vt:lpstr>
      <vt:lpstr>Strassen’s Algorithm</vt:lpstr>
      <vt:lpstr>PowerPoint Sunusu</vt:lpstr>
      <vt:lpstr>Strassen’s Algorithm</vt:lpstr>
      <vt:lpstr>VLSI (Very-large-scale integration) Layout: Binary Tree Embedding</vt:lpstr>
      <vt:lpstr>PowerPoint Sunusu</vt:lpstr>
      <vt:lpstr>PowerPoint Sunusu</vt:lpstr>
      <vt:lpstr>PowerPoint Sunusu</vt:lpstr>
      <vt:lpstr>Binary Tree Embedding</vt:lpstr>
      <vt:lpstr>Binary Tree Embedding</vt:lpstr>
      <vt:lpstr>PowerPoint Sunusu</vt:lpstr>
      <vt:lpstr>Binary Tree Embedding</vt:lpstr>
      <vt:lpstr>Binary Tree Embedding</vt:lpstr>
      <vt:lpstr>Binary Tree Embedding: H-Tree</vt:lpstr>
      <vt:lpstr>Binary Tree Embedding: H-Tree</vt:lpstr>
      <vt:lpstr>PowerPoint Sunusu</vt:lpstr>
      <vt:lpstr>Binary Tree Embedding: H-Tree</vt:lpstr>
      <vt:lpstr>Binary Tree Embedding: H-Tree</vt:lpstr>
      <vt:lpstr>Maximum Subarray Problem</vt:lpstr>
      <vt:lpstr>Maximum Subarray Problem: Divide &amp; Conquer</vt:lpstr>
      <vt:lpstr>Maximum Subarray Problem: Divide &amp; Conquer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2018-03-26T08:34:09Z</dcterms:created>
  <dcterms:modified xsi:type="dcterms:W3CDTF">2019-03-01T08:32:18Z</dcterms:modified>
</cp:coreProperties>
</file>